
<file path=[Content_Types].xml><?xml version="1.0" encoding="utf-8"?>
<Types xmlns="http://schemas.openxmlformats.org/package/2006/content-types">
  <Default Extension="avi" ContentType="video/x-msvideo"/>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80" r:id="rId3"/>
    <p:sldMasterId id="2147483694" r:id="rId4"/>
  </p:sldMasterIdLst>
  <p:notesMasterIdLst>
    <p:notesMasterId r:id="rId25"/>
  </p:notesMasterIdLst>
  <p:sldIdLst>
    <p:sldId id="261" r:id="rId5"/>
    <p:sldId id="314" r:id="rId6"/>
    <p:sldId id="263" r:id="rId7"/>
    <p:sldId id="265" r:id="rId8"/>
    <p:sldId id="303" r:id="rId9"/>
    <p:sldId id="266" r:id="rId10"/>
    <p:sldId id="304" r:id="rId11"/>
    <p:sldId id="305" r:id="rId12"/>
    <p:sldId id="306" r:id="rId13"/>
    <p:sldId id="307" r:id="rId14"/>
    <p:sldId id="269" r:id="rId15"/>
    <p:sldId id="316" r:id="rId16"/>
    <p:sldId id="270" r:id="rId17"/>
    <p:sldId id="280" r:id="rId18"/>
    <p:sldId id="311" r:id="rId19"/>
    <p:sldId id="313" r:id="rId20"/>
    <p:sldId id="281" r:id="rId21"/>
    <p:sldId id="315" r:id="rId22"/>
    <p:sldId id="312" r:id="rId23"/>
    <p:sldId id="30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6976" userDrawn="1">
          <p15:clr>
            <a:srgbClr val="A4A3A4"/>
          </p15:clr>
        </p15:guide>
        <p15:guide id="4" pos="6562" userDrawn="1">
          <p15:clr>
            <a:srgbClr val="A4A3A4"/>
          </p15:clr>
        </p15:guide>
        <p15:guide id="6" orient="horz" pos="1049" userDrawn="1">
          <p15:clr>
            <a:srgbClr val="A4A3A4"/>
          </p15:clr>
        </p15:guide>
        <p15:guide id="9" orient="horz" pos="323" userDrawn="1">
          <p15:clr>
            <a:srgbClr val="A4A3A4"/>
          </p15:clr>
        </p15:guide>
        <p15:guide id="10" pos="5201" userDrawn="1">
          <p15:clr>
            <a:srgbClr val="A4A3A4"/>
          </p15:clr>
        </p15:guide>
        <p15:guide id="11" orient="horz" pos="4042" userDrawn="1">
          <p15:clr>
            <a:srgbClr val="A4A3A4"/>
          </p15:clr>
        </p15:guide>
        <p15:guide id="12" pos="2479" userDrawn="1">
          <p15:clr>
            <a:srgbClr val="A4A3A4"/>
          </p15:clr>
        </p15:guide>
        <p15:guide id="13" orient="horz" pos="1661" userDrawn="1">
          <p15:clr>
            <a:srgbClr val="A4A3A4"/>
          </p15:clr>
        </p15:guide>
        <p15:guide id="14" pos="704" userDrawn="1">
          <p15:clr>
            <a:srgbClr val="A4A3A4"/>
          </p15:clr>
        </p15:guide>
        <p15:guide id="15" pos="2411" userDrawn="1">
          <p15:clr>
            <a:srgbClr val="A4A3A4"/>
          </p15:clr>
        </p15:guide>
        <p15:guide id="16" orient="horz" pos="2636" userDrawn="1">
          <p15:clr>
            <a:srgbClr val="A4A3A4"/>
          </p15:clr>
        </p15:guide>
        <p15:guide id="17" pos="1164" userDrawn="1">
          <p15:clr>
            <a:srgbClr val="A4A3A4"/>
          </p15:clr>
        </p15:guide>
        <p15:guide id="18" orient="horz" pos="3226" userDrawn="1">
          <p15:clr>
            <a:srgbClr val="A4A3A4"/>
          </p15:clr>
        </p15:guide>
        <p15:guide id="19" pos="2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8DB6"/>
    <a:srgbClr val="92D050"/>
    <a:srgbClr val="D2A006"/>
    <a:srgbClr val="1F1F1F"/>
    <a:srgbClr val="232323"/>
    <a:srgbClr val="1C2734"/>
    <a:srgbClr val="1A2232"/>
    <a:srgbClr val="2B3854"/>
    <a:srgbClr val="4E7CD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1252" y="68"/>
      </p:cViewPr>
      <p:guideLst>
        <p:guide pos="6976"/>
        <p:guide pos="6562"/>
        <p:guide orient="horz" pos="1049"/>
        <p:guide orient="horz" pos="323"/>
        <p:guide pos="5201"/>
        <p:guide orient="horz" pos="4042"/>
        <p:guide pos="2479"/>
        <p:guide orient="horz" pos="1661"/>
        <p:guide pos="704"/>
        <p:guide pos="2411"/>
        <p:guide orient="horz" pos="2636"/>
        <p:guide pos="1164"/>
        <p:guide orient="horz" pos="3226"/>
        <p:guide pos="2525"/>
      </p:guideLst>
    </p:cSldViewPr>
  </p:slideViewPr>
  <p:notesTextViewPr>
    <p:cViewPr>
      <p:scale>
        <a:sx n="1" d="1"/>
        <a:sy n="1" d="1"/>
      </p:scale>
      <p:origin x="0" y="0"/>
    </p:cViewPr>
  </p:notesTextViewPr>
  <p:sorterViewPr>
    <p:cViewPr>
      <p:scale>
        <a:sx n="50" d="100"/>
        <a:sy n="50" d="100"/>
      </p:scale>
      <p:origin x="0" y="-23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56036680808384E-2"/>
          <c:y val="3.2814222665946302E-2"/>
          <c:w val="0.95384835965111081"/>
          <c:h val="0.92780871013491817"/>
        </c:manualLayout>
      </c:layout>
      <c:areaChart>
        <c:grouping val="standard"/>
        <c:varyColors val="0"/>
        <c:ser>
          <c:idx val="0"/>
          <c:order val="0"/>
          <c:tx>
            <c:strRef>
              <c:f>Sheet1!$B$1</c:f>
              <c:strCache>
                <c:ptCount val="1"/>
                <c:pt idx="0">
                  <c:v>系列 1</c:v>
                </c:pt>
              </c:strCache>
            </c:strRef>
          </c:tx>
          <c:spPr>
            <a:solidFill>
              <a:srgbClr val="92D050">
                <a:alpha val="70000"/>
              </a:srgbClr>
            </a:solidFill>
            <a:ln>
              <a:noFill/>
            </a:ln>
            <a:effectLst/>
          </c:spPr>
          <c:cat>
            <c:multiLvlStrRef>
              <c:f>Sheet1!$A$2:$D$6</c:f>
              <c:multiLvlStrCache>
                <c:ptCount val="5"/>
                <c:lvl>
                  <c:pt idx="0">
                    <c:v>3</c:v>
                  </c:pt>
                  <c:pt idx="1">
                    <c:v>2</c:v>
                  </c:pt>
                  <c:pt idx="2">
                    <c:v>5</c:v>
                  </c:pt>
                  <c:pt idx="3">
                    <c:v>2</c:v>
                  </c:pt>
                  <c:pt idx="4">
                    <c:v>5</c:v>
                  </c:pt>
                </c:lvl>
                <c:lvl>
                  <c:pt idx="0">
                    <c:v>6</c:v>
                  </c:pt>
                  <c:pt idx="1">
                    <c:v>8</c:v>
                  </c:pt>
                  <c:pt idx="2">
                    <c:v>3</c:v>
                  </c:pt>
                  <c:pt idx="3">
                    <c:v>7</c:v>
                  </c:pt>
                  <c:pt idx="4">
                    <c:v>5</c:v>
                  </c:pt>
                </c:lvl>
                <c:lvl>
                  <c:pt idx="0">
                    <c:v>7</c:v>
                  </c:pt>
                  <c:pt idx="1">
                    <c:v>5</c:v>
                  </c:pt>
                  <c:pt idx="2">
                    <c:v>10</c:v>
                  </c:pt>
                  <c:pt idx="3">
                    <c:v>4</c:v>
                  </c:pt>
                  <c:pt idx="4">
                    <c:v>2</c:v>
                  </c:pt>
                </c:lvl>
                <c:lvl>
                  <c:pt idx="0">
                    <c:v>2002/1/5</c:v>
                  </c:pt>
                  <c:pt idx="1">
                    <c:v>2002/1/6</c:v>
                  </c:pt>
                  <c:pt idx="2">
                    <c:v>2002/1/7</c:v>
                  </c:pt>
                  <c:pt idx="3">
                    <c:v>2002/1/8</c:v>
                  </c:pt>
                  <c:pt idx="4">
                    <c:v>2002/1/9</c:v>
                  </c:pt>
                </c:lvl>
              </c:multiLvlStrCache>
            </c:multiLvlStrRef>
          </c:cat>
          <c:val>
            <c:numRef>
              <c:f>Sheet1!$B$2:$B$7</c:f>
              <c:numCache>
                <c:formatCode>General</c:formatCode>
                <c:ptCount val="6"/>
                <c:pt idx="0">
                  <c:v>7</c:v>
                </c:pt>
                <c:pt idx="1">
                  <c:v>5</c:v>
                </c:pt>
                <c:pt idx="2">
                  <c:v>10</c:v>
                </c:pt>
                <c:pt idx="3">
                  <c:v>4</c:v>
                </c:pt>
                <c:pt idx="4">
                  <c:v>2</c:v>
                </c:pt>
                <c:pt idx="5">
                  <c:v>5</c:v>
                </c:pt>
              </c:numCache>
            </c:numRef>
          </c:val>
          <c:extLst>
            <c:ext xmlns:c16="http://schemas.microsoft.com/office/drawing/2014/chart" uri="{C3380CC4-5D6E-409C-BE32-E72D297353CC}">
              <c16:uniqueId val="{00000000-E905-4270-BD47-086AE7E01F28}"/>
            </c:ext>
          </c:extLst>
        </c:ser>
        <c:ser>
          <c:idx val="1"/>
          <c:order val="1"/>
          <c:tx>
            <c:strRef>
              <c:f>Sheet1!$C$1</c:f>
              <c:strCache>
                <c:ptCount val="1"/>
                <c:pt idx="0">
                  <c:v>系列 2</c:v>
                </c:pt>
              </c:strCache>
            </c:strRef>
          </c:tx>
          <c:spPr>
            <a:solidFill>
              <a:srgbClr val="00B0F0">
                <a:alpha val="70000"/>
              </a:srgbClr>
            </a:solidFill>
            <a:ln>
              <a:noFill/>
            </a:ln>
            <a:effectLst/>
          </c:spPr>
          <c:cat>
            <c:multiLvlStrRef>
              <c:f>Sheet1!$A$2:$D$6</c:f>
              <c:multiLvlStrCache>
                <c:ptCount val="5"/>
                <c:lvl>
                  <c:pt idx="0">
                    <c:v>3</c:v>
                  </c:pt>
                  <c:pt idx="1">
                    <c:v>2</c:v>
                  </c:pt>
                  <c:pt idx="2">
                    <c:v>5</c:v>
                  </c:pt>
                  <c:pt idx="3">
                    <c:v>2</c:v>
                  </c:pt>
                  <c:pt idx="4">
                    <c:v>5</c:v>
                  </c:pt>
                </c:lvl>
                <c:lvl>
                  <c:pt idx="0">
                    <c:v>6</c:v>
                  </c:pt>
                  <c:pt idx="1">
                    <c:v>8</c:v>
                  </c:pt>
                  <c:pt idx="2">
                    <c:v>3</c:v>
                  </c:pt>
                  <c:pt idx="3">
                    <c:v>7</c:v>
                  </c:pt>
                  <c:pt idx="4">
                    <c:v>5</c:v>
                  </c:pt>
                </c:lvl>
                <c:lvl>
                  <c:pt idx="0">
                    <c:v>7</c:v>
                  </c:pt>
                  <c:pt idx="1">
                    <c:v>5</c:v>
                  </c:pt>
                  <c:pt idx="2">
                    <c:v>10</c:v>
                  </c:pt>
                  <c:pt idx="3">
                    <c:v>4</c:v>
                  </c:pt>
                  <c:pt idx="4">
                    <c:v>2</c:v>
                  </c:pt>
                </c:lvl>
                <c:lvl>
                  <c:pt idx="0">
                    <c:v>2002/1/5</c:v>
                  </c:pt>
                  <c:pt idx="1">
                    <c:v>2002/1/6</c:v>
                  </c:pt>
                  <c:pt idx="2">
                    <c:v>2002/1/7</c:v>
                  </c:pt>
                  <c:pt idx="3">
                    <c:v>2002/1/8</c:v>
                  </c:pt>
                  <c:pt idx="4">
                    <c:v>2002/1/9</c:v>
                  </c:pt>
                </c:lvl>
              </c:multiLvlStrCache>
            </c:multiLvlStrRef>
          </c:cat>
          <c:val>
            <c:numRef>
              <c:f>Sheet1!$C$2:$C$7</c:f>
              <c:numCache>
                <c:formatCode>General</c:formatCode>
                <c:ptCount val="6"/>
                <c:pt idx="0">
                  <c:v>6</c:v>
                </c:pt>
                <c:pt idx="1">
                  <c:v>8</c:v>
                </c:pt>
                <c:pt idx="2">
                  <c:v>3</c:v>
                </c:pt>
                <c:pt idx="3">
                  <c:v>7</c:v>
                </c:pt>
                <c:pt idx="4">
                  <c:v>5</c:v>
                </c:pt>
                <c:pt idx="5">
                  <c:v>3</c:v>
                </c:pt>
              </c:numCache>
            </c:numRef>
          </c:val>
          <c:extLst>
            <c:ext xmlns:c16="http://schemas.microsoft.com/office/drawing/2014/chart" uri="{C3380CC4-5D6E-409C-BE32-E72D297353CC}">
              <c16:uniqueId val="{00000001-E905-4270-BD47-086AE7E01F28}"/>
            </c:ext>
          </c:extLst>
        </c:ser>
        <c:ser>
          <c:idx val="2"/>
          <c:order val="2"/>
          <c:tx>
            <c:strRef>
              <c:f>Sheet1!$D$1</c:f>
              <c:strCache>
                <c:ptCount val="1"/>
                <c:pt idx="0">
                  <c:v>系列 3</c:v>
                </c:pt>
              </c:strCache>
            </c:strRef>
          </c:tx>
          <c:spPr>
            <a:solidFill>
              <a:srgbClr val="FFC000">
                <a:alpha val="70000"/>
              </a:srgbClr>
            </a:solidFill>
            <a:ln w="25400">
              <a:noFill/>
            </a:ln>
            <a:effectLst/>
          </c:spPr>
          <c:cat>
            <c:multiLvlStrRef>
              <c:f>Sheet1!$A$2:$D$6</c:f>
              <c:multiLvlStrCache>
                <c:ptCount val="5"/>
                <c:lvl>
                  <c:pt idx="0">
                    <c:v>3</c:v>
                  </c:pt>
                  <c:pt idx="1">
                    <c:v>2</c:v>
                  </c:pt>
                  <c:pt idx="2">
                    <c:v>5</c:v>
                  </c:pt>
                  <c:pt idx="3">
                    <c:v>2</c:v>
                  </c:pt>
                  <c:pt idx="4">
                    <c:v>5</c:v>
                  </c:pt>
                </c:lvl>
                <c:lvl>
                  <c:pt idx="0">
                    <c:v>6</c:v>
                  </c:pt>
                  <c:pt idx="1">
                    <c:v>8</c:v>
                  </c:pt>
                  <c:pt idx="2">
                    <c:v>3</c:v>
                  </c:pt>
                  <c:pt idx="3">
                    <c:v>7</c:v>
                  </c:pt>
                  <c:pt idx="4">
                    <c:v>5</c:v>
                  </c:pt>
                </c:lvl>
                <c:lvl>
                  <c:pt idx="0">
                    <c:v>7</c:v>
                  </c:pt>
                  <c:pt idx="1">
                    <c:v>5</c:v>
                  </c:pt>
                  <c:pt idx="2">
                    <c:v>10</c:v>
                  </c:pt>
                  <c:pt idx="3">
                    <c:v>4</c:v>
                  </c:pt>
                  <c:pt idx="4">
                    <c:v>2</c:v>
                  </c:pt>
                </c:lvl>
                <c:lvl>
                  <c:pt idx="0">
                    <c:v>2002/1/5</c:v>
                  </c:pt>
                  <c:pt idx="1">
                    <c:v>2002/1/6</c:v>
                  </c:pt>
                  <c:pt idx="2">
                    <c:v>2002/1/7</c:v>
                  </c:pt>
                  <c:pt idx="3">
                    <c:v>2002/1/8</c:v>
                  </c:pt>
                  <c:pt idx="4">
                    <c:v>2002/1/9</c:v>
                  </c:pt>
                </c:lvl>
              </c:multiLvlStrCache>
            </c:multiLvlStrRef>
          </c:cat>
          <c:val>
            <c:numRef>
              <c:f>Sheet1!$D$2:$D$7</c:f>
              <c:numCache>
                <c:formatCode>General</c:formatCode>
                <c:ptCount val="6"/>
                <c:pt idx="0">
                  <c:v>3</c:v>
                </c:pt>
                <c:pt idx="1">
                  <c:v>2</c:v>
                </c:pt>
                <c:pt idx="2">
                  <c:v>5</c:v>
                </c:pt>
                <c:pt idx="3">
                  <c:v>2</c:v>
                </c:pt>
                <c:pt idx="4">
                  <c:v>5</c:v>
                </c:pt>
                <c:pt idx="5">
                  <c:v>8</c:v>
                </c:pt>
              </c:numCache>
            </c:numRef>
          </c:val>
          <c:extLst>
            <c:ext xmlns:c16="http://schemas.microsoft.com/office/drawing/2014/chart" uri="{C3380CC4-5D6E-409C-BE32-E72D297353CC}">
              <c16:uniqueId val="{00000002-E905-4270-BD47-086AE7E01F28}"/>
            </c:ext>
          </c:extLst>
        </c:ser>
        <c:dLbls>
          <c:showLegendKey val="0"/>
          <c:showVal val="0"/>
          <c:showCatName val="0"/>
          <c:showSerName val="0"/>
          <c:showPercent val="0"/>
          <c:showBubbleSize val="0"/>
        </c:dLbls>
        <c:axId val="-1976705472"/>
        <c:axId val="-1976708192"/>
      </c:areaChart>
      <c:catAx>
        <c:axId val="-1976705472"/>
        <c:scaling>
          <c:orientation val="minMax"/>
        </c:scaling>
        <c:delete val="1"/>
        <c:axPos val="b"/>
        <c:numFmt formatCode="General" sourceLinked="1"/>
        <c:majorTickMark val="out"/>
        <c:minorTickMark val="none"/>
        <c:tickLblPos val="nextTo"/>
        <c:crossAx val="-1976708192"/>
        <c:crosses val="autoZero"/>
        <c:auto val="1"/>
        <c:lblAlgn val="ctr"/>
        <c:lblOffset val="100"/>
        <c:noMultiLvlLbl val="0"/>
      </c:catAx>
      <c:valAx>
        <c:axId val="-1976708192"/>
        <c:scaling>
          <c:orientation val="minMax"/>
        </c:scaling>
        <c:delete val="1"/>
        <c:axPos val="l"/>
        <c:numFmt formatCode="General" sourceLinked="1"/>
        <c:majorTickMark val="none"/>
        <c:minorTickMark val="none"/>
        <c:tickLblPos val="nextTo"/>
        <c:crossAx val="-1976705472"/>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08A5C-180A-4064-83CC-E2D19F516042}"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A7B38-FB3A-4BFD-B6F7-FCB197FDDE14}" type="slidenum">
              <a:rPr lang="zh-CN" altLang="en-US" smtClean="0"/>
              <a:t>‹#›</a:t>
            </a:fld>
            <a:endParaRPr lang="zh-CN" altLang="en-US"/>
          </a:p>
        </p:txBody>
      </p:sp>
    </p:spTree>
    <p:extLst>
      <p:ext uri="{BB962C8B-B14F-4D97-AF65-F5344CB8AC3E}">
        <p14:creationId xmlns:p14="http://schemas.microsoft.com/office/powerpoint/2010/main" val="1561426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136797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628186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799173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78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内页背景">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矩形 3"/>
          <p:cNvSpPr/>
          <p:nvPr userDrawn="1"/>
        </p:nvSpPr>
        <p:spPr>
          <a:xfrm>
            <a:off x="-199046" y="-383937"/>
            <a:ext cx="13315950" cy="767715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375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BCBD30-92A3-41D3-B856-2D8D66AD7106}" type="datetime1">
              <a:rPr lang="zh-CN" altLang="en-US" smtClean="0"/>
              <a:pPr/>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4154006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3D77D-49A0-4D11-AD82-4565438F9E92}" type="datetime1">
              <a:rPr lang="zh-CN" altLang="en-US" smtClean="0"/>
              <a:pPr/>
              <a:t>2020/9/13</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1" name="组合 10"/>
          <p:cNvGrpSpPr/>
          <p:nvPr/>
        </p:nvGrpSpPr>
        <p:grpSpPr>
          <a:xfrm>
            <a:off x="11386622" y="285543"/>
            <a:ext cx="479425" cy="696909"/>
            <a:chOff x="8512534" y="214157"/>
            <a:chExt cx="359569" cy="522682"/>
          </a:xfrm>
        </p:grpSpPr>
        <p:sp>
          <p:nvSpPr>
            <p:cNvPr id="12"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3"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4"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
        <p:nvSpPr>
          <p:cNvPr id="6"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3413234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3E1FB8-671C-42D5-8780-4A37A3F9ABBB}" type="datetime1">
              <a:rPr lang="zh-CN" altLang="en-US" smtClean="0"/>
              <a:pPr/>
              <a:t>2020/9/13</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6" name="组合 15"/>
          <p:cNvGrpSpPr/>
          <p:nvPr/>
        </p:nvGrpSpPr>
        <p:grpSpPr>
          <a:xfrm>
            <a:off x="11386622" y="285543"/>
            <a:ext cx="479425" cy="696909"/>
            <a:chOff x="8512534" y="214157"/>
            <a:chExt cx="359569" cy="522682"/>
          </a:xfrm>
        </p:grpSpPr>
        <p:sp>
          <p:nvSpPr>
            <p:cNvPr id="17"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8"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9"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
        <p:nvSpPr>
          <p:cNvPr id="20"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58D60263-A96F-46DE-8AEE-71093E484CCF}" type="slidenum">
              <a:rPr lang="zh-CN" altLang="en-US" smtClean="0"/>
              <a:pPr/>
              <a:t>‹#›</a:t>
            </a:fld>
            <a:endParaRPr lang="zh-CN" altLang="en-US" dirty="0"/>
          </a:p>
        </p:txBody>
      </p:sp>
      <p:grpSp>
        <p:nvGrpSpPr>
          <p:cNvPr id="9" name="组合 8"/>
          <p:cNvGrpSpPr/>
          <p:nvPr userDrawn="1"/>
        </p:nvGrpSpPr>
        <p:grpSpPr>
          <a:xfrm>
            <a:off x="11386622" y="285543"/>
            <a:ext cx="479425" cy="696909"/>
            <a:chOff x="8512534" y="214157"/>
            <a:chExt cx="359569" cy="522682"/>
          </a:xfrm>
        </p:grpSpPr>
        <p:sp>
          <p:nvSpPr>
            <p:cNvPr id="10"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1"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2"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Tree>
    <p:extLst>
      <p:ext uri="{BB962C8B-B14F-4D97-AF65-F5344CB8AC3E}">
        <p14:creationId xmlns:p14="http://schemas.microsoft.com/office/powerpoint/2010/main" val="2231026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389472F-A5DA-4179-B9F8-99F9FACC98FA}" type="datetime1">
              <a:rPr lang="zh-CN" altLang="en-US" smtClean="0"/>
              <a:pPr/>
              <a:t>2020/9/13</a:t>
            </a:fld>
            <a:endParaRPr lang="zh-CN" altLang="en-US"/>
          </a:p>
        </p:txBody>
      </p:sp>
      <p:sp>
        <p:nvSpPr>
          <p:cNvPr id="6" name="页脚占位符 5"/>
          <p:cNvSpPr>
            <a:spLocks noGrp="1"/>
          </p:cNvSpPr>
          <p:nvPr>
            <p:ph type="ftr" sz="quarter" idx="11"/>
          </p:nvPr>
        </p:nvSpPr>
        <p:spPr/>
        <p:txBody>
          <a:bodyPr/>
          <a:lstStyle/>
          <a:p>
            <a:endParaRPr lang="zh-CN" altLang="en-US"/>
          </a:p>
        </p:txBody>
      </p:sp>
      <p:grpSp>
        <p:nvGrpSpPr>
          <p:cNvPr id="18" name="组合 17"/>
          <p:cNvGrpSpPr/>
          <p:nvPr/>
        </p:nvGrpSpPr>
        <p:grpSpPr>
          <a:xfrm>
            <a:off x="11386622" y="285543"/>
            <a:ext cx="479425" cy="696909"/>
            <a:chOff x="8512534" y="214157"/>
            <a:chExt cx="359569" cy="522682"/>
          </a:xfrm>
        </p:grpSpPr>
        <p:sp>
          <p:nvSpPr>
            <p:cNvPr id="19"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20"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21"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
        <p:nvSpPr>
          <p:cNvPr id="22"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15126A41-347E-4916-BBAE-EA725A5E32CB}" type="slidenum">
              <a:rPr lang="zh-CN" altLang="en-US" smtClean="0"/>
              <a:pPr/>
              <a:t>‹#›</a:t>
            </a:fld>
            <a:endParaRPr lang="zh-CN" altLang="en-US" dirty="0"/>
          </a:p>
        </p:txBody>
      </p:sp>
    </p:spTree>
    <p:extLst>
      <p:ext uri="{BB962C8B-B14F-4D97-AF65-F5344CB8AC3E}">
        <p14:creationId xmlns:p14="http://schemas.microsoft.com/office/powerpoint/2010/main" val="4027553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10879419-A016-494D-98D6-AC0758BAF85D}" type="datetime1">
              <a:rPr lang="zh-CN" altLang="en-US" smtClean="0"/>
              <a:pPr/>
              <a:t>2020/9/13</a:t>
            </a:fld>
            <a:endParaRPr lang="zh-CN" altLang="en-US"/>
          </a:p>
        </p:txBody>
      </p:sp>
      <p:sp>
        <p:nvSpPr>
          <p:cNvPr id="8" name="页脚占位符 7"/>
          <p:cNvSpPr>
            <a:spLocks noGrp="1"/>
          </p:cNvSpPr>
          <p:nvPr>
            <p:ph type="ftr" sz="quarter" idx="11"/>
          </p:nvPr>
        </p:nvSpPr>
        <p:spPr/>
        <p:txBody>
          <a:bodyPr/>
          <a:lstStyle/>
          <a:p>
            <a:endParaRPr lang="zh-CN" altLang="en-US"/>
          </a:p>
        </p:txBody>
      </p:sp>
      <p:grpSp>
        <p:nvGrpSpPr>
          <p:cNvPr id="20" name="组合 19"/>
          <p:cNvGrpSpPr/>
          <p:nvPr/>
        </p:nvGrpSpPr>
        <p:grpSpPr>
          <a:xfrm>
            <a:off x="11386622" y="285543"/>
            <a:ext cx="479425" cy="696909"/>
            <a:chOff x="8512534" y="214157"/>
            <a:chExt cx="359569" cy="522682"/>
          </a:xfrm>
        </p:grpSpPr>
        <p:sp>
          <p:nvSpPr>
            <p:cNvPr id="21"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22"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23" name="Oval 42"/>
            <p:cNvSpPr>
              <a:spLocks noChangeArrowheads="1"/>
            </p:cNvSpPr>
            <p:nvPr userDrawn="1"/>
          </p:nvSpPr>
          <p:spPr bwMode="auto">
            <a:xfrm>
              <a:off x="8557317" y="265733"/>
              <a:ext cx="270000" cy="270000"/>
            </a:xfrm>
            <a:prstGeom prst="ellipse">
              <a:avLst/>
            </a:prstGeom>
            <a:solidFill>
              <a:schemeClr val="bg1">
                <a:alpha val="69000"/>
              </a:schemeClr>
            </a:solidFill>
            <a:ln w="57150">
              <a:noFill/>
            </a:ln>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
        <p:nvSpPr>
          <p:cNvPr id="24" name="灯片编号占位符 5"/>
          <p:cNvSpPr>
            <a:spLocks noGrp="1"/>
          </p:cNvSpPr>
          <p:nvPr>
            <p:ph type="sldNum" sz="quarter" idx="12"/>
          </p:nvPr>
        </p:nvSpPr>
        <p:spPr>
          <a:xfrm>
            <a:off x="10198997" y="348894"/>
            <a:ext cx="2844800" cy="366183"/>
          </a:xfrm>
        </p:spPr>
        <p:txBody>
          <a:bodyPr/>
          <a:lstStyle>
            <a:lvl1pPr algn="ctr">
              <a:defRPr sz="2133">
                <a:solidFill>
                  <a:srgbClr val="152C34"/>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2019670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3516252-7B8A-42FB-B731-A593BE82547B}" type="datetime1">
              <a:rPr lang="zh-CN" altLang="en-US" smtClean="0"/>
              <a:pPr/>
              <a:t>2020/9/13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29491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39257776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0A479A-F0E9-408E-AC96-12A50DF6DFD5}" type="datetime1">
              <a:rPr lang="zh-CN" altLang="en-US" smtClean="0"/>
              <a:pPr/>
              <a:t>2020/9/13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4088531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8516493-6163-4328-B0E8-1451112E27BD}" type="datetime1">
              <a:rPr lang="zh-CN" altLang="en-US" smtClean="0"/>
              <a:pPr/>
              <a:t>2020/9/13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2883740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65B05B-AFAC-47C2-9CCD-15FF9FAC62EE}" type="datetime1">
              <a:rPr lang="zh-CN" altLang="en-US" smtClean="0"/>
              <a:pPr/>
              <a:t>2020/9/13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3452819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E5EDAB2-564E-4532-81D9-99F974405A41}" type="datetime1">
              <a:rPr lang="zh-CN" altLang="en-US" smtClean="0"/>
              <a:pPr/>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42322220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0034B0C-A1BD-45C6-8646-14FE5DDBB0A6}" type="datetime1">
              <a:rPr lang="zh-CN" altLang="en-US" smtClean="0"/>
              <a:pPr/>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1957998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70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75207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99613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1754631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34688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73508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888341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418AE5A-ED49-4EAD-9ADB-0D5F77D6621A}" type="datetimeFigureOut">
              <a:rPr lang="zh-CN" altLang="en-US" smtClean="0"/>
              <a:t>2020/9/13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851002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18AE5A-ED49-4EAD-9ADB-0D5F77D6621A}" type="datetimeFigureOut">
              <a:rPr lang="zh-CN" altLang="en-US" smtClean="0"/>
              <a:t>2020/9/13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4233057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E418AE5A-ED49-4EAD-9ADB-0D5F77D6621A}" type="datetimeFigureOut">
              <a:rPr lang="zh-CN" altLang="en-US" smtClean="0"/>
              <a:t>2020/9/13</a:t>
            </a:fld>
            <a:endParaRPr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452718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cstate="print">
            <a:alphaModFix amt="93000"/>
            <a:lum/>
          </a:blip>
          <a:srcRect/>
          <a:stretch>
            <a:fillRect t="-7000" b="-18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A5D5B3FF-2FF4-47A8-ADC4-EB7F1FE02C4B}" type="slidenum">
              <a:rPr lang="zh-CN" altLang="en-US" smtClean="0"/>
              <a:t>‹#›</a:t>
            </a:fld>
            <a:endParaRPr lang="zh-CN" altLang="en-US"/>
          </a:p>
        </p:txBody>
      </p:sp>
      <p:sp>
        <p:nvSpPr>
          <p:cNvPr id="8" name="矩形 7"/>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extLst>
      <p:ext uri="{BB962C8B-B14F-4D97-AF65-F5344CB8AC3E}">
        <p14:creationId xmlns:p14="http://schemas.microsoft.com/office/powerpoint/2010/main" val="3511571977"/>
      </p:ext>
    </p:extLst>
  </p:cSld>
  <p:clrMap bg1="lt1" tx1="dk1" bg2="lt2" tx2="dk2" accent1="accent1" accent2="accent2" accent3="accent3" accent4="accent4" accent5="accent5" accent6="accent6" hlink="hlink" folHlink="folHlink"/>
  <p:transition>
    <p:wipe dir="r"/>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cstate="print">
            <a:alphaModFix amt="93000"/>
            <a:lum/>
          </a:blip>
          <a:srcRect/>
          <a:stretch>
            <a:fillRect t="-7000" b="-18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A5D5B3FF-2FF4-47A8-ADC4-EB7F1FE02C4B}" type="slidenum">
              <a:rPr lang="zh-CN" altLang="en-US" smtClean="0"/>
              <a:t>‹#›</a:t>
            </a:fld>
            <a:endParaRPr lang="zh-CN" altLang="en-US"/>
          </a:p>
        </p:txBody>
      </p:sp>
      <p:sp>
        <p:nvSpPr>
          <p:cNvPr id="8" name="矩形 7"/>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extLst>
      <p:ext uri="{BB962C8B-B14F-4D97-AF65-F5344CB8AC3E}">
        <p14:creationId xmlns:p14="http://schemas.microsoft.com/office/powerpoint/2010/main" val="1438109264"/>
      </p:ext>
    </p:extLst>
  </p:cSld>
  <p:clrMap bg1="lt1" tx1="dk1" bg2="lt2" tx2="dk2" accent1="accent1" accent2="accent2" accent3="accent3" accent4="accent4" accent5="accent5" accent6="accent6" hlink="hlink" folHlink="folHlink"/>
  <p:transition>
    <p:wipe dir="r"/>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88854" y="2462432"/>
            <a:ext cx="918713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5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网络攻击图系统的设计与实现</a:t>
            </a:r>
            <a:endParaRPr kumimoji="0" lang="zh-CN" altLang="en-US" sz="5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788854" y="3575249"/>
            <a:ext cx="550345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chemeClr val="bg1"/>
                </a:solidFill>
                <a:effectLst/>
                <a:uLnTx/>
                <a:uFillTx/>
              </a:rPr>
              <a:t>七龙珠小组第二次汇报</a:t>
            </a:r>
          </a:p>
        </p:txBody>
      </p:sp>
      <p:sp>
        <p:nvSpPr>
          <p:cNvPr id="31" name="任意多边形 30"/>
          <p:cNvSpPr/>
          <p:nvPr/>
        </p:nvSpPr>
        <p:spPr>
          <a:xfrm rot="16200000">
            <a:off x="875834" y="529267"/>
            <a:ext cx="414176" cy="416415"/>
          </a:xfrm>
          <a:custGeom>
            <a:avLst/>
            <a:gdLst>
              <a:gd name="connsiteX0" fmla="*/ 1008058 w 1451354"/>
              <a:gd name="connsiteY0" fmla="*/ 1355958 h 1459200"/>
              <a:gd name="connsiteX1" fmla="*/ 1001763 w 1451354"/>
              <a:gd name="connsiteY1" fmla="*/ 1361266 h 1459200"/>
              <a:gd name="connsiteX2" fmla="*/ 688005 w 1451354"/>
              <a:gd name="connsiteY2" fmla="*/ 1459200 h 1459200"/>
              <a:gd name="connsiteX3" fmla="*/ 126831 w 1451354"/>
              <a:gd name="connsiteY3" fmla="*/ 885762 h 1459200"/>
              <a:gd name="connsiteX4" fmla="*/ 291196 w 1451354"/>
              <a:gd name="connsiteY4" fmla="*/ 480280 h 1459200"/>
              <a:gd name="connsiteX5" fmla="*/ 345462 w 1451354"/>
              <a:gd name="connsiteY5" fmla="*/ 434528 h 1459200"/>
              <a:gd name="connsiteX6" fmla="*/ 310447 w 1451354"/>
              <a:gd name="connsiteY6" fmla="*/ 499038 h 1459200"/>
              <a:gd name="connsiteX7" fmla="*/ 261282 w 1451354"/>
              <a:gd name="connsiteY7" fmla="*/ 742556 h 1459200"/>
              <a:gd name="connsiteX8" fmla="*/ 886898 w 1451354"/>
              <a:gd name="connsiteY8" fmla="*/ 1368172 h 1459200"/>
              <a:gd name="connsiteX9" fmla="*/ 1024672 w 1451354"/>
              <a:gd name="connsiteY9" fmla="*/ 362075 h 1459200"/>
              <a:gd name="connsiteX10" fmla="*/ 960162 w 1451354"/>
              <a:gd name="connsiteY10" fmla="*/ 327060 h 1459200"/>
              <a:gd name="connsiteX11" fmla="*/ 716644 w 1451354"/>
              <a:gd name="connsiteY11" fmla="*/ 277896 h 1459200"/>
              <a:gd name="connsiteX12" fmla="*/ 91028 w 1451354"/>
              <a:gd name="connsiteY12" fmla="*/ 903512 h 1459200"/>
              <a:gd name="connsiteX13" fmla="*/ 103242 w 1451354"/>
              <a:gd name="connsiteY13" fmla="*/ 1024672 h 1459200"/>
              <a:gd name="connsiteX14" fmla="*/ 97934 w 1451354"/>
              <a:gd name="connsiteY14" fmla="*/ 1018377 h 1459200"/>
              <a:gd name="connsiteX15" fmla="*/ 0 w 1451354"/>
              <a:gd name="connsiteY15" fmla="*/ 704619 h 1459200"/>
              <a:gd name="connsiteX16" fmla="*/ 573438 w 1451354"/>
              <a:gd name="connsiteY16" fmla="*/ 143445 h 1459200"/>
              <a:gd name="connsiteX17" fmla="*/ 978920 w 1451354"/>
              <a:gd name="connsiteY17" fmla="*/ 307809 h 1459200"/>
              <a:gd name="connsiteX18" fmla="*/ 1307909 w 1451354"/>
              <a:gd name="connsiteY18" fmla="*/ 573438 h 1459200"/>
              <a:gd name="connsiteX19" fmla="*/ 1143545 w 1451354"/>
              <a:gd name="connsiteY19" fmla="*/ 978920 h 1459200"/>
              <a:gd name="connsiteX20" fmla="*/ 1089279 w 1451354"/>
              <a:gd name="connsiteY20" fmla="*/ 1024672 h 1459200"/>
              <a:gd name="connsiteX21" fmla="*/ 1124295 w 1451354"/>
              <a:gd name="connsiteY21" fmla="*/ 960162 h 1459200"/>
              <a:gd name="connsiteX22" fmla="*/ 1173459 w 1451354"/>
              <a:gd name="connsiteY22" fmla="*/ 716644 h 1459200"/>
              <a:gd name="connsiteX23" fmla="*/ 547843 w 1451354"/>
              <a:gd name="connsiteY23" fmla="*/ 91028 h 1459200"/>
              <a:gd name="connsiteX24" fmla="*/ 426683 w 1451354"/>
              <a:gd name="connsiteY24" fmla="*/ 103241 h 1459200"/>
              <a:gd name="connsiteX25" fmla="*/ 432978 w 1451354"/>
              <a:gd name="connsiteY25" fmla="*/ 97933 h 1459200"/>
              <a:gd name="connsiteX26" fmla="*/ 746736 w 1451354"/>
              <a:gd name="connsiteY26" fmla="*/ 0 h 1459200"/>
              <a:gd name="connsiteX27" fmla="*/ 1307909 w 1451354"/>
              <a:gd name="connsiteY27" fmla="*/ 573438 h 1459200"/>
              <a:gd name="connsiteX28" fmla="*/ 1451354 w 1451354"/>
              <a:gd name="connsiteY28" fmla="*/ 768297 h 1459200"/>
              <a:gd name="connsiteX29" fmla="*/ 877916 w 1451354"/>
              <a:gd name="connsiteY29" fmla="*/ 1329471 h 1459200"/>
              <a:gd name="connsiteX30" fmla="*/ 472434 w 1451354"/>
              <a:gd name="connsiteY30" fmla="*/ 1165107 h 1459200"/>
              <a:gd name="connsiteX31" fmla="*/ 426682 w 1451354"/>
              <a:gd name="connsiteY31" fmla="*/ 1110841 h 1459200"/>
              <a:gd name="connsiteX32" fmla="*/ 491192 w 1451354"/>
              <a:gd name="connsiteY32" fmla="*/ 1145856 h 1459200"/>
              <a:gd name="connsiteX33" fmla="*/ 734710 w 1451354"/>
              <a:gd name="connsiteY33" fmla="*/ 1195020 h 1459200"/>
              <a:gd name="connsiteX34" fmla="*/ 1360326 w 1451354"/>
              <a:gd name="connsiteY34" fmla="*/ 569404 h 1459200"/>
              <a:gd name="connsiteX35" fmla="*/ 1348112 w 1451354"/>
              <a:gd name="connsiteY35" fmla="*/ 448244 h 1459200"/>
              <a:gd name="connsiteX36" fmla="*/ 1353420 w 1451354"/>
              <a:gd name="connsiteY36" fmla="*/ 454539 h 1459200"/>
              <a:gd name="connsiteX37" fmla="*/ 1451354 w 1451354"/>
              <a:gd name="connsiteY37" fmla="*/ 768297 h 14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51354" h="1459200">
                <a:moveTo>
                  <a:pt x="1008058" y="1355958"/>
                </a:moveTo>
                <a:lnTo>
                  <a:pt x="1001763" y="1361266"/>
                </a:lnTo>
                <a:cubicBezTo>
                  <a:pt x="912199" y="1423096"/>
                  <a:pt x="804228" y="1459200"/>
                  <a:pt x="688005" y="1459200"/>
                </a:cubicBezTo>
                <a:cubicBezTo>
                  <a:pt x="378077" y="1459200"/>
                  <a:pt x="126831" y="1202463"/>
                  <a:pt x="126831" y="885762"/>
                </a:cubicBezTo>
                <a:cubicBezTo>
                  <a:pt x="126831" y="727411"/>
                  <a:pt x="189644" y="584052"/>
                  <a:pt x="291196" y="480280"/>
                </a:cubicBezTo>
                <a:lnTo>
                  <a:pt x="345462" y="434528"/>
                </a:lnTo>
                <a:lnTo>
                  <a:pt x="310447" y="499038"/>
                </a:lnTo>
                <a:cubicBezTo>
                  <a:pt x="278789" y="573886"/>
                  <a:pt x="261283" y="656176"/>
                  <a:pt x="261282" y="742556"/>
                </a:cubicBezTo>
                <a:cubicBezTo>
                  <a:pt x="261282" y="1088074"/>
                  <a:pt x="541380" y="1368172"/>
                  <a:pt x="886898" y="1368172"/>
                </a:cubicBezTo>
                <a:close/>
                <a:moveTo>
                  <a:pt x="1024672" y="362075"/>
                </a:moveTo>
                <a:lnTo>
                  <a:pt x="960162" y="327060"/>
                </a:lnTo>
                <a:cubicBezTo>
                  <a:pt x="885314" y="295402"/>
                  <a:pt x="803024" y="277896"/>
                  <a:pt x="716644" y="277896"/>
                </a:cubicBezTo>
                <a:cubicBezTo>
                  <a:pt x="371126" y="277896"/>
                  <a:pt x="91028" y="557994"/>
                  <a:pt x="91028" y="903512"/>
                </a:cubicBezTo>
                <a:lnTo>
                  <a:pt x="103242" y="1024672"/>
                </a:lnTo>
                <a:lnTo>
                  <a:pt x="97934" y="1018377"/>
                </a:lnTo>
                <a:cubicBezTo>
                  <a:pt x="36104" y="928813"/>
                  <a:pt x="0" y="820842"/>
                  <a:pt x="0" y="704619"/>
                </a:cubicBezTo>
                <a:cubicBezTo>
                  <a:pt x="0" y="394691"/>
                  <a:pt x="256737" y="143445"/>
                  <a:pt x="573438" y="143445"/>
                </a:cubicBezTo>
                <a:cubicBezTo>
                  <a:pt x="731789" y="143445"/>
                  <a:pt x="875148" y="206257"/>
                  <a:pt x="978920" y="307809"/>
                </a:cubicBezTo>
                <a:close/>
                <a:moveTo>
                  <a:pt x="1307909" y="573438"/>
                </a:moveTo>
                <a:cubicBezTo>
                  <a:pt x="1307909" y="731789"/>
                  <a:pt x="1245098" y="875148"/>
                  <a:pt x="1143545" y="978920"/>
                </a:cubicBezTo>
                <a:lnTo>
                  <a:pt x="1089279" y="1024672"/>
                </a:lnTo>
                <a:lnTo>
                  <a:pt x="1124295" y="960162"/>
                </a:lnTo>
                <a:cubicBezTo>
                  <a:pt x="1155953" y="885314"/>
                  <a:pt x="1173459" y="803024"/>
                  <a:pt x="1173459" y="716644"/>
                </a:cubicBezTo>
                <a:cubicBezTo>
                  <a:pt x="1173459" y="371126"/>
                  <a:pt x="893361" y="91028"/>
                  <a:pt x="547843" y="91028"/>
                </a:cubicBezTo>
                <a:lnTo>
                  <a:pt x="426683" y="103241"/>
                </a:lnTo>
                <a:lnTo>
                  <a:pt x="432978" y="97933"/>
                </a:lnTo>
                <a:cubicBezTo>
                  <a:pt x="522542" y="36104"/>
                  <a:pt x="630513" y="0"/>
                  <a:pt x="746736" y="0"/>
                </a:cubicBezTo>
                <a:cubicBezTo>
                  <a:pt x="1056663" y="0"/>
                  <a:pt x="1307909" y="256737"/>
                  <a:pt x="1307909" y="573438"/>
                </a:cubicBezTo>
                <a:close/>
                <a:moveTo>
                  <a:pt x="1451354" y="768297"/>
                </a:moveTo>
                <a:cubicBezTo>
                  <a:pt x="1451354" y="1078225"/>
                  <a:pt x="1194617" y="1329471"/>
                  <a:pt x="877916" y="1329471"/>
                </a:cubicBezTo>
                <a:cubicBezTo>
                  <a:pt x="719565" y="1329471"/>
                  <a:pt x="576206" y="1266659"/>
                  <a:pt x="472434" y="1165107"/>
                </a:cubicBezTo>
                <a:lnTo>
                  <a:pt x="426682" y="1110841"/>
                </a:lnTo>
                <a:lnTo>
                  <a:pt x="491192" y="1145856"/>
                </a:lnTo>
                <a:cubicBezTo>
                  <a:pt x="566040" y="1177514"/>
                  <a:pt x="648330" y="1195020"/>
                  <a:pt x="734710" y="1195020"/>
                </a:cubicBezTo>
                <a:cubicBezTo>
                  <a:pt x="1080228" y="1195020"/>
                  <a:pt x="1360326" y="914922"/>
                  <a:pt x="1360326" y="569404"/>
                </a:cubicBezTo>
                <a:lnTo>
                  <a:pt x="1348112" y="448244"/>
                </a:lnTo>
                <a:lnTo>
                  <a:pt x="1353420" y="454539"/>
                </a:lnTo>
                <a:cubicBezTo>
                  <a:pt x="1415250" y="544103"/>
                  <a:pt x="1451354" y="652074"/>
                  <a:pt x="1451354" y="76829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文本框 31"/>
          <p:cNvSpPr txBox="1"/>
          <p:nvPr/>
        </p:nvSpPr>
        <p:spPr>
          <a:xfrm>
            <a:off x="1351960" y="586952"/>
            <a:ext cx="4744040" cy="301044"/>
          </a:xfrm>
          <a:prstGeom prst="rect">
            <a:avLst/>
          </a:prstGeom>
          <a:noFill/>
        </p:spPr>
        <p:txBody>
          <a:bodyPr wrap="square" rtlCol="0">
            <a:sp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chemeClr val="bg1"/>
                </a:solidFill>
                <a:effectLst/>
                <a:uLnTx/>
                <a:uFillTx/>
              </a:rPr>
              <a:t>北京理工大学软件工程专业实训</a:t>
            </a:r>
          </a:p>
        </p:txBody>
      </p:sp>
      <p:cxnSp>
        <p:nvCxnSpPr>
          <p:cNvPr id="3" name="直接连接符 2"/>
          <p:cNvCxnSpPr/>
          <p:nvPr/>
        </p:nvCxnSpPr>
        <p:spPr>
          <a:xfrm>
            <a:off x="874714" y="6096000"/>
            <a:ext cx="10227293"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ircle(in)">
                                      <p:cBhvr>
                                        <p:cTn id="10" dur="2000"/>
                                        <p:tgtEl>
                                          <p:spTgt spid="2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circle(in)">
                                      <p:cBhvr>
                                        <p:cTn id="13" dur="2000"/>
                                        <p:tgtEl>
                                          <p:spTgt spid="31"/>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circle(in)">
                                      <p:cBhvr>
                                        <p:cTn id="16" dur="2000"/>
                                        <p:tgtEl>
                                          <p:spTgt spid="32"/>
                                        </p:tgtEl>
                                      </p:cBhvr>
                                    </p:animEffect>
                                  </p:childTnLst>
                                </p:cTn>
                              </p:par>
                              <p:par>
                                <p:cTn id="17" presetID="6"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1" grpId="0" animBg="1"/>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30643" y="1476519"/>
            <a:ext cx="4255732" cy="584775"/>
          </a:xfrm>
          <a:prstGeom prst="rect">
            <a:avLst/>
          </a:prstGeom>
          <a:noFill/>
        </p:spPr>
        <p:txBody>
          <a:bodyPr wrap="square" rtlCol="0">
            <a:spAutoFit/>
          </a:bodyPr>
          <a:lstStyle/>
          <a:p>
            <a:pP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技术瓶颈</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06793" y="2581275"/>
            <a:ext cx="6646507" cy="400110"/>
          </a:xfrm>
          <a:prstGeom prst="rect">
            <a:avLst/>
          </a:prstGeom>
          <a:noFill/>
        </p:spPr>
        <p:txBody>
          <a:bodyPr wrap="square" rtlCol="0">
            <a:spAutoFit/>
          </a:bodyPr>
          <a:lstStyle/>
          <a:p>
            <a:pPr algn="just"/>
            <a:r>
              <a:rPr lang="zh-CN" altLang="en-US" sz="2000" dirty="0">
                <a:solidFill>
                  <a:schemeClr val="bg1"/>
                </a:solidFill>
              </a:rPr>
              <a:t>对</a:t>
            </a:r>
            <a:r>
              <a:rPr lang="zh-CN" altLang="en-US" sz="2000" dirty="0">
                <a:solidFill>
                  <a:srgbClr val="FFC000"/>
                </a:solidFill>
              </a:rPr>
              <a:t>变速显示</a:t>
            </a:r>
            <a:r>
              <a:rPr lang="zh-CN" altLang="en-US" sz="2000" dirty="0">
                <a:solidFill>
                  <a:schemeClr val="bg1"/>
                </a:solidFill>
              </a:rPr>
              <a:t>功能需求的理解和实现思路</a:t>
            </a:r>
          </a:p>
        </p:txBody>
      </p:sp>
    </p:spTree>
    <p:extLst>
      <p:ext uri="{BB962C8B-B14F-4D97-AF65-F5344CB8AC3E}">
        <p14:creationId xmlns:p14="http://schemas.microsoft.com/office/powerpoint/2010/main" val="10461116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正五边形 6"/>
          <p:cNvSpPr/>
          <p:nvPr/>
        </p:nvSpPr>
        <p:spPr>
          <a:xfrm rot="15924193">
            <a:off x="-1981797" y="-5634165"/>
            <a:ext cx="9349923" cy="8904688"/>
          </a:xfrm>
          <a:prstGeom prst="pent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521312" y="2844934"/>
            <a:ext cx="6584937" cy="1446550"/>
            <a:chOff x="2863864" y="2256473"/>
            <a:chExt cx="6584937" cy="1446550"/>
          </a:xfrm>
        </p:grpSpPr>
        <p:sp>
          <p:nvSpPr>
            <p:cNvPr id="18" name="文本框 17"/>
            <p:cNvSpPr txBox="1"/>
            <p:nvPr/>
          </p:nvSpPr>
          <p:spPr>
            <a:xfrm>
              <a:off x="2863864" y="2256473"/>
              <a:ext cx="6584937" cy="1446550"/>
            </a:xfrm>
            <a:prstGeom prst="rect">
              <a:avLst/>
            </a:prstGeom>
            <a:noFill/>
          </p:spPr>
          <p:txBody>
            <a:bodyPr wrap="square" rtlCol="0">
              <a:spAutoFit/>
            </a:bodyPr>
            <a:lstStyle/>
            <a:p>
              <a:pPr algn="ctr">
                <a:spcBef>
                  <a:spcPct val="50000"/>
                </a:spcBef>
              </a:pPr>
              <a:r>
                <a:rPr lang="zh-CN" altLang="en-US" sz="8800" b="1" dirty="0">
                  <a:solidFill>
                    <a:schemeClr val="bg1"/>
                  </a:solidFill>
                  <a:latin typeface="微软雅黑" panose="020B0503020204020204" pitchFamily="34" charset="-122"/>
                  <a:ea typeface="微软雅黑" panose="020B0503020204020204" pitchFamily="34" charset="-122"/>
                </a:rPr>
                <a:t>界面设计</a:t>
              </a:r>
              <a:endParaRPr lang="en-US" altLang="zh-CN" sz="88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2863865" y="3703023"/>
              <a:ext cx="65314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287463" y="1114122"/>
            <a:ext cx="2996141" cy="1200329"/>
          </a:xfrm>
          <a:prstGeom prst="rect">
            <a:avLst/>
          </a:prstGeom>
        </p:spPr>
        <p:txBody>
          <a:bodyPr wrap="none">
            <a:spAutoFit/>
          </a:bodyPr>
          <a:lstStyle/>
          <a:p>
            <a:pPr algn="ctr">
              <a:spcBef>
                <a:spcPct val="50000"/>
              </a:spcBef>
            </a:pPr>
            <a:r>
              <a:rPr lang="en-US" altLang="zh-CN" sz="7200" dirty="0">
                <a:solidFill>
                  <a:schemeClr val="bg1"/>
                </a:solidFill>
                <a:latin typeface="微软雅黑" panose="020B0503020204020204" pitchFamily="34" charset="-122"/>
                <a:ea typeface="微软雅黑" panose="020B0503020204020204" pitchFamily="34" charset="-122"/>
              </a:rPr>
              <a:t>PART</a:t>
            </a:r>
            <a:r>
              <a:rPr lang="en-US" altLang="zh-CN" sz="7200" b="1" dirty="0">
                <a:solidFill>
                  <a:schemeClr val="bg1"/>
                </a:solidFill>
                <a:latin typeface="微软雅黑" panose="020B0503020204020204" pitchFamily="34" charset="-122"/>
                <a:ea typeface="微软雅黑" panose="020B0503020204020204" pitchFamily="34" charset="-122"/>
              </a:rPr>
              <a:t>2</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34969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solidFill>
              </a:rPr>
              <a:t>页面设计计划</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4211870405"/>
              </p:ext>
            </p:extLst>
          </p:nvPr>
        </p:nvGraphicFramePr>
        <p:xfrm>
          <a:off x="838200" y="1825569"/>
          <a:ext cx="10185876" cy="4276127"/>
        </p:xfrm>
        <a:graphic>
          <a:graphicData uri="http://schemas.openxmlformats.org/drawingml/2006/table">
            <a:tbl>
              <a:tblPr firstRow="1" bandRow="1">
                <a:tableStyleId>{F5AB1C69-6EDB-4FF4-983F-18BD219EF322}</a:tableStyleId>
              </a:tblPr>
              <a:tblGrid>
                <a:gridCol w="3395292">
                  <a:extLst>
                    <a:ext uri="{9D8B030D-6E8A-4147-A177-3AD203B41FA5}">
                      <a16:colId xmlns:a16="http://schemas.microsoft.com/office/drawing/2014/main" val="20000"/>
                    </a:ext>
                  </a:extLst>
                </a:gridCol>
                <a:gridCol w="3395292">
                  <a:extLst>
                    <a:ext uri="{9D8B030D-6E8A-4147-A177-3AD203B41FA5}">
                      <a16:colId xmlns:a16="http://schemas.microsoft.com/office/drawing/2014/main" val="20001"/>
                    </a:ext>
                  </a:extLst>
                </a:gridCol>
                <a:gridCol w="3395292">
                  <a:extLst>
                    <a:ext uri="{9D8B030D-6E8A-4147-A177-3AD203B41FA5}">
                      <a16:colId xmlns:a16="http://schemas.microsoft.com/office/drawing/2014/main" val="20002"/>
                    </a:ext>
                  </a:extLst>
                </a:gridCol>
              </a:tblGrid>
              <a:tr h="857575">
                <a:tc>
                  <a:txBody>
                    <a:bodyPr/>
                    <a:lstStyle/>
                    <a:p>
                      <a:r>
                        <a:rPr lang="zh-CN" altLang="en-US" sz="2400" dirty="0"/>
                        <a:t>时间</a:t>
                      </a:r>
                    </a:p>
                  </a:txBody>
                  <a:tcPr/>
                </a:tc>
                <a:tc>
                  <a:txBody>
                    <a:bodyPr/>
                    <a:lstStyle/>
                    <a:p>
                      <a:r>
                        <a:rPr lang="zh-CN" altLang="en-US" sz="2400" dirty="0"/>
                        <a:t>开发人员</a:t>
                      </a:r>
                    </a:p>
                  </a:txBody>
                  <a:tcPr/>
                </a:tc>
                <a:tc>
                  <a:txBody>
                    <a:bodyPr/>
                    <a:lstStyle/>
                    <a:p>
                      <a:r>
                        <a:rPr lang="zh-CN" altLang="en-US" sz="2400" dirty="0"/>
                        <a:t>开发进度</a:t>
                      </a:r>
                    </a:p>
                  </a:txBody>
                  <a:tcPr/>
                </a:tc>
                <a:extLst>
                  <a:ext uri="{0D108BD9-81ED-4DB2-BD59-A6C34878D82A}">
                    <a16:rowId xmlns:a16="http://schemas.microsoft.com/office/drawing/2014/main" val="10000"/>
                  </a:ext>
                </a:extLst>
              </a:tr>
              <a:tr h="857575">
                <a:tc>
                  <a:txBody>
                    <a:bodyPr/>
                    <a:lstStyle/>
                    <a:p>
                      <a:r>
                        <a:rPr lang="en-US" altLang="zh-CN" sz="2400" kern="1200" dirty="0">
                          <a:solidFill>
                            <a:schemeClr val="dk1"/>
                          </a:solidFill>
                          <a:effectLst/>
                          <a:latin typeface="+mn-lt"/>
                          <a:ea typeface="+mn-ea"/>
                          <a:cs typeface="+mn-cs"/>
                        </a:rPr>
                        <a:t>9.7-9.13</a:t>
                      </a:r>
                      <a:endParaRPr lang="zh-CN" altLang="en-US" sz="2400" dirty="0"/>
                    </a:p>
                  </a:txBody>
                  <a:tcPr/>
                </a:tc>
                <a:tc>
                  <a:txBody>
                    <a:bodyPr/>
                    <a:lstStyle/>
                    <a:p>
                      <a:r>
                        <a:rPr lang="zh-CN" altLang="en-US" sz="2400" dirty="0"/>
                        <a:t>主文浩</a:t>
                      </a:r>
                    </a:p>
                  </a:txBody>
                  <a:tcPr/>
                </a:tc>
                <a:tc>
                  <a:txBody>
                    <a:bodyPr/>
                    <a:lstStyle/>
                    <a:p>
                      <a:r>
                        <a:rPr lang="zh-CN" altLang="en-US" sz="1800" kern="1200" dirty="0">
                          <a:solidFill>
                            <a:schemeClr val="dk1"/>
                          </a:solidFill>
                          <a:effectLst/>
                          <a:latin typeface="+mn-lt"/>
                          <a:ea typeface="+mn-ea"/>
                          <a:cs typeface="+mn-cs"/>
                        </a:rPr>
                        <a:t>完成</a:t>
                      </a:r>
                      <a:r>
                        <a:rPr lang="zh-CN" altLang="zh-CN" sz="1800" kern="1200" dirty="0">
                          <a:solidFill>
                            <a:schemeClr val="dk1"/>
                          </a:solidFill>
                          <a:effectLst/>
                          <a:latin typeface="+mn-lt"/>
                          <a:ea typeface="+mn-ea"/>
                          <a:cs typeface="+mn-cs"/>
                        </a:rPr>
                        <a:t>基础界面</a:t>
                      </a:r>
                      <a:r>
                        <a:rPr lang="zh-CN" altLang="en-US" sz="1800" kern="1200" dirty="0">
                          <a:solidFill>
                            <a:schemeClr val="dk1"/>
                          </a:solidFill>
                          <a:effectLst/>
                          <a:latin typeface="+mn-lt"/>
                          <a:ea typeface="+mn-ea"/>
                          <a:cs typeface="+mn-cs"/>
                        </a:rPr>
                        <a:t>的编写</a:t>
                      </a:r>
                      <a:r>
                        <a:rPr lang="zh-CN" altLang="zh-CN" sz="1800" kern="1200" dirty="0">
                          <a:solidFill>
                            <a:schemeClr val="dk1"/>
                          </a:solidFill>
                          <a:effectLst/>
                          <a:latin typeface="+mn-lt"/>
                          <a:ea typeface="+mn-ea"/>
                          <a:cs typeface="+mn-cs"/>
                        </a:rPr>
                        <a:t>，留出多个接口</a:t>
                      </a:r>
                      <a:r>
                        <a:rPr lang="zh-CN" altLang="en-US" sz="1800" kern="1200" dirty="0">
                          <a:solidFill>
                            <a:schemeClr val="dk1"/>
                          </a:solidFill>
                          <a:effectLst/>
                          <a:latin typeface="+mn-lt"/>
                          <a:ea typeface="+mn-ea"/>
                          <a:cs typeface="+mn-cs"/>
                        </a:rPr>
                        <a:t>。</a:t>
                      </a:r>
                      <a:endParaRPr lang="zh-CN" altLang="en-US" dirty="0"/>
                    </a:p>
                  </a:txBody>
                  <a:tcPr/>
                </a:tc>
                <a:extLst>
                  <a:ext uri="{0D108BD9-81ED-4DB2-BD59-A6C34878D82A}">
                    <a16:rowId xmlns:a16="http://schemas.microsoft.com/office/drawing/2014/main" val="10001"/>
                  </a:ext>
                </a:extLst>
              </a:tr>
              <a:tr h="857575">
                <a:tc>
                  <a:txBody>
                    <a:bodyPr/>
                    <a:lstStyle/>
                    <a:p>
                      <a:r>
                        <a:rPr lang="en-US" altLang="zh-CN" sz="2400" dirty="0"/>
                        <a:t>9.13-9.16</a:t>
                      </a:r>
                      <a:endParaRPr lang="zh-CN" altLang="en-US" sz="2400" dirty="0"/>
                    </a:p>
                  </a:txBody>
                  <a:tcPr/>
                </a:tc>
                <a:tc>
                  <a:txBody>
                    <a:bodyPr/>
                    <a:lstStyle/>
                    <a:p>
                      <a:r>
                        <a:rPr lang="zh-CN" altLang="en-US" sz="2400" dirty="0"/>
                        <a:t>主文浩</a:t>
                      </a:r>
                    </a:p>
                  </a:txBody>
                  <a:tcPr/>
                </a:tc>
                <a:tc>
                  <a:txBody>
                    <a:bodyPr/>
                    <a:lstStyle/>
                    <a:p>
                      <a:r>
                        <a:rPr lang="zh-CN" altLang="zh-CN" sz="1800" kern="1200" dirty="0">
                          <a:solidFill>
                            <a:schemeClr val="dk1"/>
                          </a:solidFill>
                          <a:effectLst/>
                          <a:latin typeface="+mn-lt"/>
                          <a:ea typeface="+mn-ea"/>
                          <a:cs typeface="+mn-cs"/>
                        </a:rPr>
                        <a:t>完善界面功能，界面优化</a:t>
                      </a:r>
                      <a:r>
                        <a:rPr lang="zh-CN" altLang="en-US" sz="1800" kern="1200" dirty="0">
                          <a:solidFill>
                            <a:schemeClr val="dk1"/>
                          </a:solidFill>
                          <a:effectLst/>
                          <a:latin typeface="+mn-lt"/>
                          <a:ea typeface="+mn-ea"/>
                          <a:cs typeface="+mn-cs"/>
                        </a:rPr>
                        <a:t>。</a:t>
                      </a:r>
                      <a:endParaRPr lang="zh-CN" altLang="en-US" dirty="0"/>
                    </a:p>
                  </a:txBody>
                  <a:tcPr/>
                </a:tc>
                <a:extLst>
                  <a:ext uri="{0D108BD9-81ED-4DB2-BD59-A6C34878D82A}">
                    <a16:rowId xmlns:a16="http://schemas.microsoft.com/office/drawing/2014/main" val="10002"/>
                  </a:ext>
                </a:extLst>
              </a:tr>
              <a:tr h="857575">
                <a:tc>
                  <a:txBody>
                    <a:bodyPr/>
                    <a:lstStyle/>
                    <a:p>
                      <a:r>
                        <a:rPr lang="en-US" altLang="zh-CN" sz="2400" dirty="0"/>
                        <a:t>9.16-9.20</a:t>
                      </a:r>
                      <a:endParaRPr lang="zh-CN" altLang="en-US" sz="2400" dirty="0"/>
                    </a:p>
                  </a:txBody>
                  <a:tcPr/>
                </a:tc>
                <a:tc>
                  <a:txBody>
                    <a:bodyPr/>
                    <a:lstStyle/>
                    <a:p>
                      <a:r>
                        <a:rPr lang="zh-CN" altLang="en-US" sz="2400" dirty="0"/>
                        <a:t>主文浩</a:t>
                      </a:r>
                    </a:p>
                  </a:txBody>
                  <a:tcPr/>
                </a:tc>
                <a:tc>
                  <a:txBody>
                    <a:bodyPr/>
                    <a:lstStyle/>
                    <a:p>
                      <a:r>
                        <a:rPr lang="zh-CN" altLang="zh-CN" sz="1800" kern="1200" dirty="0">
                          <a:solidFill>
                            <a:schemeClr val="dk1"/>
                          </a:solidFill>
                          <a:effectLst/>
                          <a:latin typeface="+mn-lt"/>
                          <a:ea typeface="+mn-ea"/>
                          <a:cs typeface="+mn-cs"/>
                        </a:rPr>
                        <a:t>界面优化，将接口与系统代码连接</a:t>
                      </a:r>
                      <a:r>
                        <a:rPr lang="zh-CN" altLang="en-US" sz="1800" kern="1200" dirty="0">
                          <a:solidFill>
                            <a:schemeClr val="dk1"/>
                          </a:solidFill>
                          <a:effectLst/>
                          <a:latin typeface="+mn-lt"/>
                          <a:ea typeface="+mn-ea"/>
                          <a:cs typeface="+mn-cs"/>
                        </a:rPr>
                        <a:t>。</a:t>
                      </a:r>
                      <a:endParaRPr lang="zh-CN" altLang="en-US" dirty="0"/>
                    </a:p>
                  </a:txBody>
                  <a:tcPr/>
                </a:tc>
                <a:extLst>
                  <a:ext uri="{0D108BD9-81ED-4DB2-BD59-A6C34878D82A}">
                    <a16:rowId xmlns:a16="http://schemas.microsoft.com/office/drawing/2014/main" val="10003"/>
                  </a:ext>
                </a:extLst>
              </a:tr>
              <a:tr h="845827">
                <a:tc>
                  <a:txBody>
                    <a:bodyPr/>
                    <a:lstStyle/>
                    <a:p>
                      <a:r>
                        <a:rPr lang="en-US" altLang="zh-CN" sz="2400" dirty="0"/>
                        <a:t>9.20-9.23</a:t>
                      </a:r>
                      <a:endParaRPr lang="zh-CN" altLang="en-US" sz="2400" dirty="0"/>
                    </a:p>
                  </a:txBody>
                  <a:tcPr/>
                </a:tc>
                <a:tc>
                  <a:txBody>
                    <a:bodyPr/>
                    <a:lstStyle/>
                    <a:p>
                      <a:r>
                        <a:rPr lang="zh-CN" altLang="en-US" sz="2400" dirty="0"/>
                        <a:t>主文浩</a:t>
                      </a:r>
                    </a:p>
                  </a:txBody>
                  <a:tcPr/>
                </a:tc>
                <a:tc>
                  <a:txBody>
                    <a:bodyPr/>
                    <a:lstStyle/>
                    <a:p>
                      <a:r>
                        <a:rPr lang="zh-CN" altLang="zh-CN" sz="1800" kern="1200" dirty="0">
                          <a:solidFill>
                            <a:schemeClr val="dk1"/>
                          </a:solidFill>
                          <a:effectLst/>
                          <a:latin typeface="+mn-lt"/>
                          <a:ea typeface="+mn-ea"/>
                          <a:cs typeface="+mn-cs"/>
                        </a:rPr>
                        <a:t>系统测试，提交项目</a:t>
                      </a:r>
                      <a:r>
                        <a:rPr lang="zh-CN" altLang="en-US" sz="1800" kern="1200" dirty="0">
                          <a:solidFill>
                            <a:schemeClr val="dk1"/>
                          </a:solidFill>
                          <a:effectLst/>
                          <a:latin typeface="+mn-lt"/>
                          <a:ea typeface="+mn-ea"/>
                          <a:cs typeface="+mn-cs"/>
                        </a:rPr>
                        <a:t>。</a:t>
                      </a: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295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5"/>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4" name="文本框 63"/>
          <p:cNvSpPr txBox="1"/>
          <p:nvPr/>
        </p:nvSpPr>
        <p:spPr>
          <a:xfrm>
            <a:off x="1231669" y="220024"/>
            <a:ext cx="3046472" cy="1077218"/>
          </a:xfrm>
          <a:prstGeom prst="rect">
            <a:avLst/>
          </a:prstGeom>
          <a:noFill/>
        </p:spPr>
        <p:txBody>
          <a:bodyPr wrap="square" rtlCol="0">
            <a:spAutoFit/>
          </a:bodyPr>
          <a:lstStyle/>
          <a:p>
            <a:pPr algn="just">
              <a:spcBef>
                <a:spcPct val="50000"/>
              </a:spcBef>
            </a:pPr>
            <a:r>
              <a:rPr lang="zh-CN" altLang="en-US" sz="3200" b="1" dirty="0">
                <a:solidFill>
                  <a:schemeClr val="bg1"/>
                </a:solidFill>
                <a:latin typeface="微软雅黑" panose="020B0503020204020204" pitchFamily="34" charset="-122"/>
                <a:ea typeface="微软雅黑" panose="020B0503020204020204" pitchFamily="34" charset="-122"/>
              </a:rPr>
              <a:t>页面设计效果图（初级）</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3333623" y="420079"/>
            <a:ext cx="5077246" cy="338554"/>
          </a:xfrm>
          <a:prstGeom prst="rect">
            <a:avLst/>
          </a:prstGeom>
          <a:noFill/>
        </p:spPr>
        <p:txBody>
          <a:bodyPr wrap="square" rtlCol="0">
            <a:spAutoFit/>
          </a:bodyPr>
          <a:lstStyle/>
          <a:p>
            <a:pPr algn="just"/>
            <a:endParaRPr lang="zh-CN" altLang="en-US" sz="1600" dirty="0">
              <a:solidFill>
                <a:srgbClr val="00B0F0"/>
              </a:solidFill>
            </a:endParaRPr>
          </a:p>
        </p:txBody>
      </p:sp>
      <p:graphicFrame>
        <p:nvGraphicFramePr>
          <p:cNvPr id="5" name="图表 4"/>
          <p:cNvGraphicFramePr/>
          <p:nvPr>
            <p:extLst>
              <p:ext uri="{D42A27DB-BD31-4B8C-83A1-F6EECF244321}">
                <p14:modId xmlns:p14="http://schemas.microsoft.com/office/powerpoint/2010/main" val="3541309729"/>
              </p:ext>
            </p:extLst>
          </p:nvPr>
        </p:nvGraphicFramePr>
        <p:xfrm>
          <a:off x="-815670" y="1353542"/>
          <a:ext cx="6852364" cy="4486487"/>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组合 7"/>
          <p:cNvGrpSpPr/>
          <p:nvPr/>
        </p:nvGrpSpPr>
        <p:grpSpPr>
          <a:xfrm>
            <a:off x="1084182" y="1644730"/>
            <a:ext cx="914400" cy="914400"/>
            <a:chOff x="1664391" y="1754376"/>
            <a:chExt cx="914400" cy="914400"/>
          </a:xfrm>
        </p:grpSpPr>
        <p:sp>
          <p:nvSpPr>
            <p:cNvPr id="6" name="泪滴形 5"/>
            <p:cNvSpPr/>
            <p:nvPr/>
          </p:nvSpPr>
          <p:spPr>
            <a:xfrm rot="8100000">
              <a:off x="1664391" y="1754376"/>
              <a:ext cx="914400" cy="91440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710260" y="1917212"/>
              <a:ext cx="845103" cy="584775"/>
            </a:xfrm>
            <a:prstGeom prst="rect">
              <a:avLst/>
            </a:prstGeom>
            <a:noFill/>
          </p:spPr>
          <p:txBody>
            <a:bodyPr wrap="none" rtlCol="0">
              <a:spAutoFit/>
            </a:bodyPr>
            <a:lstStyle/>
            <a:p>
              <a:r>
                <a:rPr lang="en-US" altLang="zh-CN" sz="3200" b="1" dirty="0">
                  <a:solidFill>
                    <a:schemeClr val="bg1"/>
                  </a:solidFill>
                </a:rPr>
                <a:t>80%</a:t>
              </a:r>
              <a:endParaRPr lang="zh-CN" altLang="en-US" sz="3200" b="1" dirty="0">
                <a:solidFill>
                  <a:schemeClr val="bg1"/>
                </a:solidFill>
              </a:endParaRPr>
            </a:p>
          </p:txBody>
        </p:sp>
      </p:grpSp>
      <p:grpSp>
        <p:nvGrpSpPr>
          <p:cNvPr id="9" name="组合 8"/>
          <p:cNvGrpSpPr/>
          <p:nvPr/>
        </p:nvGrpSpPr>
        <p:grpSpPr>
          <a:xfrm>
            <a:off x="5396090" y="1604041"/>
            <a:ext cx="914400" cy="914400"/>
            <a:chOff x="5353143" y="2009704"/>
            <a:chExt cx="914400" cy="914400"/>
          </a:xfrm>
        </p:grpSpPr>
        <p:sp>
          <p:nvSpPr>
            <p:cNvPr id="13" name="泪滴形 12"/>
            <p:cNvSpPr/>
            <p:nvPr/>
          </p:nvSpPr>
          <p:spPr>
            <a:xfrm rot="8100000">
              <a:off x="5353143" y="2009704"/>
              <a:ext cx="914400" cy="914400"/>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406748" y="2174516"/>
              <a:ext cx="845103" cy="584775"/>
            </a:xfrm>
            <a:prstGeom prst="rect">
              <a:avLst/>
            </a:prstGeom>
            <a:noFill/>
          </p:spPr>
          <p:txBody>
            <a:bodyPr wrap="none" rtlCol="0">
              <a:spAutoFit/>
            </a:bodyPr>
            <a:lstStyle/>
            <a:p>
              <a:r>
                <a:rPr lang="en-US" altLang="zh-CN" sz="3200" b="1" dirty="0">
                  <a:solidFill>
                    <a:schemeClr val="bg1"/>
                  </a:solidFill>
                </a:rPr>
                <a:t>80%</a:t>
              </a:r>
              <a:endParaRPr lang="zh-CN" altLang="en-US" sz="3200" b="1" dirty="0">
                <a:solidFill>
                  <a:schemeClr val="bg1"/>
                </a:solidFill>
              </a:endParaRPr>
            </a:p>
          </p:txBody>
        </p:sp>
      </p:grpSp>
      <p:cxnSp>
        <p:nvCxnSpPr>
          <p:cNvPr id="15" name="直接连接符 14"/>
          <p:cNvCxnSpPr/>
          <p:nvPr/>
        </p:nvCxnSpPr>
        <p:spPr>
          <a:xfrm>
            <a:off x="6513798" y="1408073"/>
            <a:ext cx="0" cy="4098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782133" y="2656650"/>
            <a:ext cx="3046472" cy="584775"/>
          </a:xfrm>
          <a:prstGeom prst="rect">
            <a:avLst/>
          </a:prstGeom>
          <a:noFill/>
        </p:spPr>
        <p:txBody>
          <a:bodyPr wrap="square" rtlCol="0">
            <a:spAutoFit/>
          </a:bodyPr>
          <a:lstStyle/>
          <a:p>
            <a:pPr algn="just">
              <a:spcBef>
                <a:spcPct val="50000"/>
              </a:spcBef>
            </a:pP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782133" y="3258232"/>
            <a:ext cx="5077246" cy="338554"/>
          </a:xfrm>
          <a:prstGeom prst="rect">
            <a:avLst/>
          </a:prstGeom>
          <a:noFill/>
        </p:spPr>
        <p:txBody>
          <a:bodyPr wrap="square" rtlCol="0">
            <a:spAutoFit/>
          </a:bodyPr>
          <a:lstStyle/>
          <a:p>
            <a:pPr algn="just"/>
            <a:r>
              <a:rPr lang="en-US" altLang="zh-CN" sz="1600" dirty="0">
                <a:solidFill>
                  <a:srgbClr val="92D050"/>
                </a:solidFill>
              </a:rPr>
              <a:t>. </a:t>
            </a:r>
            <a:endParaRPr lang="zh-CN" altLang="en-US" sz="1600" dirty="0">
              <a:solidFill>
                <a:srgbClr val="92D050"/>
              </a:solidFill>
            </a:endParaRPr>
          </a:p>
        </p:txBody>
      </p:sp>
      <p:sp>
        <p:nvSpPr>
          <p:cNvPr id="34" name="文本框 33"/>
          <p:cNvSpPr txBox="1"/>
          <p:nvPr/>
        </p:nvSpPr>
        <p:spPr>
          <a:xfrm>
            <a:off x="6782133" y="4205449"/>
            <a:ext cx="3046472" cy="584775"/>
          </a:xfrm>
          <a:prstGeom prst="rect">
            <a:avLst/>
          </a:prstGeom>
          <a:noFill/>
        </p:spPr>
        <p:txBody>
          <a:bodyPr wrap="square" rtlCol="0">
            <a:spAutoFit/>
          </a:bodyPr>
          <a:lstStyle/>
          <a:p>
            <a:pPr algn="just">
              <a:spcBef>
                <a:spcPct val="50000"/>
              </a:spcBef>
            </a:pP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833258" y="4807031"/>
            <a:ext cx="5077246" cy="338554"/>
          </a:xfrm>
          <a:prstGeom prst="rect">
            <a:avLst/>
          </a:prstGeom>
          <a:noFill/>
        </p:spPr>
        <p:txBody>
          <a:bodyPr wrap="square" rtlCol="0">
            <a:spAutoFit/>
          </a:bodyPr>
          <a:lstStyle/>
          <a:p>
            <a:pPr algn="just"/>
            <a:endParaRPr lang="zh-CN" altLang="en-US" sz="1600" dirty="0">
              <a:solidFill>
                <a:schemeClr val="bg1"/>
              </a:solidFill>
            </a:endParaRPr>
          </a:p>
        </p:txBody>
      </p:sp>
      <p:pic>
        <p:nvPicPr>
          <p:cNvPr id="2" name="图片 1"/>
          <p:cNvPicPr>
            <a:picLocks noChangeAspect="1"/>
          </p:cNvPicPr>
          <p:nvPr/>
        </p:nvPicPr>
        <p:blipFill>
          <a:blip r:embed="rId5"/>
          <a:stretch>
            <a:fillRect/>
          </a:stretch>
        </p:blipFill>
        <p:spPr>
          <a:xfrm>
            <a:off x="158004" y="1484698"/>
            <a:ext cx="8531228" cy="4678228"/>
          </a:xfrm>
          <a:prstGeom prst="rect">
            <a:avLst/>
          </a:prstGeom>
        </p:spPr>
      </p:pic>
      <p:sp>
        <p:nvSpPr>
          <p:cNvPr id="3" name="文本框 2"/>
          <p:cNvSpPr txBox="1"/>
          <p:nvPr/>
        </p:nvSpPr>
        <p:spPr>
          <a:xfrm>
            <a:off x="8689232" y="1668656"/>
            <a:ext cx="3551301" cy="646331"/>
          </a:xfrm>
          <a:prstGeom prst="rect">
            <a:avLst/>
          </a:prstGeom>
          <a:noFill/>
        </p:spPr>
        <p:txBody>
          <a:bodyPr wrap="square" rtlCol="0">
            <a:spAutoFit/>
          </a:bodyPr>
          <a:lstStyle/>
          <a:p>
            <a:r>
              <a:rPr lang="zh-CN" altLang="en-US" sz="3600" dirty="0">
                <a:solidFill>
                  <a:srgbClr val="FFC000"/>
                </a:solidFill>
              </a:rPr>
              <a:t>开发工具：</a:t>
            </a:r>
            <a:r>
              <a:rPr lang="en-US" altLang="zh-CN" sz="3600" dirty="0">
                <a:solidFill>
                  <a:srgbClr val="FFC000"/>
                </a:solidFill>
              </a:rPr>
              <a:t>QT</a:t>
            </a:r>
          </a:p>
        </p:txBody>
      </p:sp>
    </p:spTree>
    <p:extLst>
      <p:ext uri="{BB962C8B-B14F-4D97-AF65-F5344CB8AC3E}">
        <p14:creationId xmlns:p14="http://schemas.microsoft.com/office/powerpoint/2010/main" val="5209741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fltVal val="0"/>
                                          </p:val>
                                        </p:tav>
                                        <p:tav tm="100000">
                                          <p:val>
                                            <p:strVal val="#ppt_w"/>
                                          </p:val>
                                        </p:tav>
                                      </p:tavLst>
                                    </p:anim>
                                    <p:anim calcmode="lin" valueType="num">
                                      <p:cBhvr>
                                        <p:cTn id="8" dur="1000" fill="hold"/>
                                        <p:tgtEl>
                                          <p:spTgt spid="64"/>
                                        </p:tgtEl>
                                        <p:attrNameLst>
                                          <p:attrName>ppt_h</p:attrName>
                                        </p:attrNameLst>
                                      </p:cBhvr>
                                      <p:tavLst>
                                        <p:tav tm="0">
                                          <p:val>
                                            <p:fltVal val="0"/>
                                          </p:val>
                                        </p:tav>
                                        <p:tav tm="100000">
                                          <p:val>
                                            <p:strVal val="#ppt_h"/>
                                          </p:val>
                                        </p:tav>
                                      </p:tavLst>
                                    </p:anim>
                                    <p:anim calcmode="lin" valueType="num">
                                      <p:cBhvr>
                                        <p:cTn id="9" dur="1000" fill="hold"/>
                                        <p:tgtEl>
                                          <p:spTgt spid="64"/>
                                        </p:tgtEl>
                                        <p:attrNameLst>
                                          <p:attrName>style.rotation</p:attrName>
                                        </p:attrNameLst>
                                      </p:cBhvr>
                                      <p:tavLst>
                                        <p:tav tm="0">
                                          <p:val>
                                            <p:fltVal val="90"/>
                                          </p:val>
                                        </p:tav>
                                        <p:tav tm="100000">
                                          <p:val>
                                            <p:fltVal val="0"/>
                                          </p:val>
                                        </p:tav>
                                      </p:tavLst>
                                    </p:anim>
                                    <p:animEffect transition="in" filter="fade">
                                      <p:cBhvr>
                                        <p:cTn id="10" dur="1000"/>
                                        <p:tgtEl>
                                          <p:spTgt spid="64"/>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65"/>
                                        </p:tgtEl>
                                        <p:attrNameLst>
                                          <p:attrName>style.visibility</p:attrName>
                                        </p:attrNameLst>
                                      </p:cBhvr>
                                      <p:to>
                                        <p:strVal val="visible"/>
                                      </p:to>
                                    </p:set>
                                    <p:anim calcmode="lin" valueType="num">
                                      <p:cBhvr>
                                        <p:cTn id="13" dur="1000" fill="hold"/>
                                        <p:tgtEl>
                                          <p:spTgt spid="65"/>
                                        </p:tgtEl>
                                        <p:attrNameLst>
                                          <p:attrName>ppt_w</p:attrName>
                                        </p:attrNameLst>
                                      </p:cBhvr>
                                      <p:tavLst>
                                        <p:tav tm="0">
                                          <p:val>
                                            <p:fltVal val="0"/>
                                          </p:val>
                                        </p:tav>
                                        <p:tav tm="100000">
                                          <p:val>
                                            <p:strVal val="#ppt_w"/>
                                          </p:val>
                                        </p:tav>
                                      </p:tavLst>
                                    </p:anim>
                                    <p:anim calcmode="lin" valueType="num">
                                      <p:cBhvr>
                                        <p:cTn id="14" dur="1000" fill="hold"/>
                                        <p:tgtEl>
                                          <p:spTgt spid="65"/>
                                        </p:tgtEl>
                                        <p:attrNameLst>
                                          <p:attrName>ppt_h</p:attrName>
                                        </p:attrNameLst>
                                      </p:cBhvr>
                                      <p:tavLst>
                                        <p:tav tm="0">
                                          <p:val>
                                            <p:fltVal val="0"/>
                                          </p:val>
                                        </p:tav>
                                        <p:tav tm="100000">
                                          <p:val>
                                            <p:strVal val="#ppt_h"/>
                                          </p:val>
                                        </p:tav>
                                      </p:tavLst>
                                    </p:anim>
                                    <p:anim calcmode="lin" valueType="num">
                                      <p:cBhvr>
                                        <p:cTn id="15" dur="1000" fill="hold"/>
                                        <p:tgtEl>
                                          <p:spTgt spid="65"/>
                                        </p:tgtEl>
                                        <p:attrNameLst>
                                          <p:attrName>style.rotation</p:attrName>
                                        </p:attrNameLst>
                                      </p:cBhvr>
                                      <p:tavLst>
                                        <p:tav tm="0">
                                          <p:val>
                                            <p:fltVal val="90"/>
                                          </p:val>
                                        </p:tav>
                                        <p:tav tm="100000">
                                          <p:val>
                                            <p:fltVal val="0"/>
                                          </p:val>
                                        </p:tav>
                                      </p:tavLst>
                                    </p:anim>
                                    <p:animEffect transition="in" filter="fade">
                                      <p:cBhvr>
                                        <p:cTn id="16" dur="1000"/>
                                        <p:tgtEl>
                                          <p:spTgt spid="6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par>
                                <p:cTn id="41" presetID="31" presetClass="entr" presetSubtype="0" fill="hold" grpId="0" nodeType="withEffect" nodePh="1">
                                  <p:stCondLst>
                                    <p:cond delay="0"/>
                                  </p:stCondLst>
                                  <p:endCondLst>
                                    <p:cond evt="begin" delay="0">
                                      <p:tn val="41"/>
                                    </p:cond>
                                  </p:endCondLst>
                                  <p:childTnLst>
                                    <p:set>
                                      <p:cBhvr>
                                        <p:cTn id="42" dur="1" fill="hold">
                                          <p:stCondLst>
                                            <p:cond delay="0"/>
                                          </p:stCondLst>
                                        </p:cTn>
                                        <p:tgtEl>
                                          <p:spTgt spid="32"/>
                                        </p:tgtEl>
                                        <p:attrNameLst>
                                          <p:attrName>style.visibility</p:attrName>
                                        </p:attrNameLst>
                                      </p:cBhvr>
                                      <p:to>
                                        <p:strVal val="visible"/>
                                      </p:to>
                                    </p:set>
                                    <p:anim calcmode="lin" valueType="num">
                                      <p:cBhvr>
                                        <p:cTn id="43" dur="1000" fill="hold"/>
                                        <p:tgtEl>
                                          <p:spTgt spid="32"/>
                                        </p:tgtEl>
                                        <p:attrNameLst>
                                          <p:attrName>ppt_w</p:attrName>
                                        </p:attrNameLst>
                                      </p:cBhvr>
                                      <p:tavLst>
                                        <p:tav tm="0">
                                          <p:val>
                                            <p:fltVal val="0"/>
                                          </p:val>
                                        </p:tav>
                                        <p:tav tm="100000">
                                          <p:val>
                                            <p:strVal val="#ppt_w"/>
                                          </p:val>
                                        </p:tav>
                                      </p:tavLst>
                                    </p:anim>
                                    <p:anim calcmode="lin" valueType="num">
                                      <p:cBhvr>
                                        <p:cTn id="44" dur="1000" fill="hold"/>
                                        <p:tgtEl>
                                          <p:spTgt spid="32"/>
                                        </p:tgtEl>
                                        <p:attrNameLst>
                                          <p:attrName>ppt_h</p:attrName>
                                        </p:attrNameLst>
                                      </p:cBhvr>
                                      <p:tavLst>
                                        <p:tav tm="0">
                                          <p:val>
                                            <p:fltVal val="0"/>
                                          </p:val>
                                        </p:tav>
                                        <p:tav tm="100000">
                                          <p:val>
                                            <p:strVal val="#ppt_h"/>
                                          </p:val>
                                        </p:tav>
                                      </p:tavLst>
                                    </p:anim>
                                    <p:anim calcmode="lin" valueType="num">
                                      <p:cBhvr>
                                        <p:cTn id="45" dur="1000" fill="hold"/>
                                        <p:tgtEl>
                                          <p:spTgt spid="32"/>
                                        </p:tgtEl>
                                        <p:attrNameLst>
                                          <p:attrName>style.rotation</p:attrName>
                                        </p:attrNameLst>
                                      </p:cBhvr>
                                      <p:tavLst>
                                        <p:tav tm="0">
                                          <p:val>
                                            <p:fltVal val="90"/>
                                          </p:val>
                                        </p:tav>
                                        <p:tav tm="100000">
                                          <p:val>
                                            <p:fltVal val="0"/>
                                          </p:val>
                                        </p:tav>
                                      </p:tavLst>
                                    </p:anim>
                                    <p:animEffect transition="in" filter="fade">
                                      <p:cBhvr>
                                        <p:cTn id="46" dur="1000"/>
                                        <p:tgtEl>
                                          <p:spTgt spid="3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1000" fill="hold"/>
                                        <p:tgtEl>
                                          <p:spTgt spid="33"/>
                                        </p:tgtEl>
                                        <p:attrNameLst>
                                          <p:attrName>ppt_w</p:attrName>
                                        </p:attrNameLst>
                                      </p:cBhvr>
                                      <p:tavLst>
                                        <p:tav tm="0">
                                          <p:val>
                                            <p:fltVal val="0"/>
                                          </p:val>
                                        </p:tav>
                                        <p:tav tm="100000">
                                          <p:val>
                                            <p:strVal val="#ppt_w"/>
                                          </p:val>
                                        </p:tav>
                                      </p:tavLst>
                                    </p:anim>
                                    <p:anim calcmode="lin" valueType="num">
                                      <p:cBhvr>
                                        <p:cTn id="50" dur="1000" fill="hold"/>
                                        <p:tgtEl>
                                          <p:spTgt spid="33"/>
                                        </p:tgtEl>
                                        <p:attrNameLst>
                                          <p:attrName>ppt_h</p:attrName>
                                        </p:attrNameLst>
                                      </p:cBhvr>
                                      <p:tavLst>
                                        <p:tav tm="0">
                                          <p:val>
                                            <p:fltVal val="0"/>
                                          </p:val>
                                        </p:tav>
                                        <p:tav tm="100000">
                                          <p:val>
                                            <p:strVal val="#ppt_h"/>
                                          </p:val>
                                        </p:tav>
                                      </p:tavLst>
                                    </p:anim>
                                    <p:anim calcmode="lin" valueType="num">
                                      <p:cBhvr>
                                        <p:cTn id="51" dur="1000" fill="hold"/>
                                        <p:tgtEl>
                                          <p:spTgt spid="33"/>
                                        </p:tgtEl>
                                        <p:attrNameLst>
                                          <p:attrName>style.rotation</p:attrName>
                                        </p:attrNameLst>
                                      </p:cBhvr>
                                      <p:tavLst>
                                        <p:tav tm="0">
                                          <p:val>
                                            <p:fltVal val="90"/>
                                          </p:val>
                                        </p:tav>
                                        <p:tav tm="100000">
                                          <p:val>
                                            <p:fltVal val="0"/>
                                          </p:val>
                                        </p:tav>
                                      </p:tavLst>
                                    </p:anim>
                                    <p:animEffect transition="in" filter="fade">
                                      <p:cBhvr>
                                        <p:cTn id="52" dur="1000"/>
                                        <p:tgtEl>
                                          <p:spTgt spid="33"/>
                                        </p:tgtEl>
                                      </p:cBhvr>
                                    </p:animEffect>
                                  </p:childTnLst>
                                </p:cTn>
                              </p:par>
                              <p:par>
                                <p:cTn id="53" presetID="31" presetClass="entr" presetSubtype="0" fill="hold" grpId="0" nodeType="withEffect" nodePh="1">
                                  <p:stCondLst>
                                    <p:cond delay="0"/>
                                  </p:stCondLst>
                                  <p:endCondLst>
                                    <p:cond evt="begin" delay="0">
                                      <p:tn val="53"/>
                                    </p:cond>
                                  </p:endCondLst>
                                  <p:childTnLst>
                                    <p:set>
                                      <p:cBhvr>
                                        <p:cTn id="54" dur="1" fill="hold">
                                          <p:stCondLst>
                                            <p:cond delay="0"/>
                                          </p:stCondLst>
                                        </p:cTn>
                                        <p:tgtEl>
                                          <p:spTgt spid="34"/>
                                        </p:tgtEl>
                                        <p:attrNameLst>
                                          <p:attrName>style.visibility</p:attrName>
                                        </p:attrNameLst>
                                      </p:cBhvr>
                                      <p:to>
                                        <p:strVal val="visible"/>
                                      </p:to>
                                    </p:set>
                                    <p:anim calcmode="lin" valueType="num">
                                      <p:cBhvr>
                                        <p:cTn id="55" dur="1000" fill="hold"/>
                                        <p:tgtEl>
                                          <p:spTgt spid="34"/>
                                        </p:tgtEl>
                                        <p:attrNameLst>
                                          <p:attrName>ppt_w</p:attrName>
                                        </p:attrNameLst>
                                      </p:cBhvr>
                                      <p:tavLst>
                                        <p:tav tm="0">
                                          <p:val>
                                            <p:fltVal val="0"/>
                                          </p:val>
                                        </p:tav>
                                        <p:tav tm="100000">
                                          <p:val>
                                            <p:strVal val="#ppt_w"/>
                                          </p:val>
                                        </p:tav>
                                      </p:tavLst>
                                    </p:anim>
                                    <p:anim calcmode="lin" valueType="num">
                                      <p:cBhvr>
                                        <p:cTn id="56" dur="1000" fill="hold"/>
                                        <p:tgtEl>
                                          <p:spTgt spid="34"/>
                                        </p:tgtEl>
                                        <p:attrNameLst>
                                          <p:attrName>ppt_h</p:attrName>
                                        </p:attrNameLst>
                                      </p:cBhvr>
                                      <p:tavLst>
                                        <p:tav tm="0">
                                          <p:val>
                                            <p:fltVal val="0"/>
                                          </p:val>
                                        </p:tav>
                                        <p:tav tm="100000">
                                          <p:val>
                                            <p:strVal val="#ppt_h"/>
                                          </p:val>
                                        </p:tav>
                                      </p:tavLst>
                                    </p:anim>
                                    <p:anim calcmode="lin" valueType="num">
                                      <p:cBhvr>
                                        <p:cTn id="57" dur="1000" fill="hold"/>
                                        <p:tgtEl>
                                          <p:spTgt spid="34"/>
                                        </p:tgtEl>
                                        <p:attrNameLst>
                                          <p:attrName>style.rotation</p:attrName>
                                        </p:attrNameLst>
                                      </p:cBhvr>
                                      <p:tavLst>
                                        <p:tav tm="0">
                                          <p:val>
                                            <p:fltVal val="90"/>
                                          </p:val>
                                        </p:tav>
                                        <p:tav tm="100000">
                                          <p:val>
                                            <p:fltVal val="0"/>
                                          </p:val>
                                        </p:tav>
                                      </p:tavLst>
                                    </p:anim>
                                    <p:animEffect transition="in" filter="fade">
                                      <p:cBhvr>
                                        <p:cTn id="58" dur="1000"/>
                                        <p:tgtEl>
                                          <p:spTgt spid="34"/>
                                        </p:tgtEl>
                                      </p:cBhvr>
                                    </p:animEffect>
                                  </p:childTnLst>
                                </p:cTn>
                              </p:par>
                              <p:par>
                                <p:cTn id="59" presetID="31" presetClass="entr" presetSubtype="0" fill="hold" grpId="0" nodeType="withEffect" nodePh="1">
                                  <p:stCondLst>
                                    <p:cond delay="0"/>
                                  </p:stCondLst>
                                  <p:endCondLst>
                                    <p:cond evt="begin" delay="0">
                                      <p:tn val="59"/>
                                    </p:cond>
                                  </p:endCondLst>
                                  <p:childTnLst>
                                    <p:set>
                                      <p:cBhvr>
                                        <p:cTn id="60" dur="1" fill="hold">
                                          <p:stCondLst>
                                            <p:cond delay="0"/>
                                          </p:stCondLst>
                                        </p:cTn>
                                        <p:tgtEl>
                                          <p:spTgt spid="35"/>
                                        </p:tgtEl>
                                        <p:attrNameLst>
                                          <p:attrName>style.visibility</p:attrName>
                                        </p:attrNameLst>
                                      </p:cBhvr>
                                      <p:to>
                                        <p:strVal val="visible"/>
                                      </p:to>
                                    </p:set>
                                    <p:anim calcmode="lin" valueType="num">
                                      <p:cBhvr>
                                        <p:cTn id="61" dur="1000" fill="hold"/>
                                        <p:tgtEl>
                                          <p:spTgt spid="35"/>
                                        </p:tgtEl>
                                        <p:attrNameLst>
                                          <p:attrName>ppt_w</p:attrName>
                                        </p:attrNameLst>
                                      </p:cBhvr>
                                      <p:tavLst>
                                        <p:tav tm="0">
                                          <p:val>
                                            <p:fltVal val="0"/>
                                          </p:val>
                                        </p:tav>
                                        <p:tav tm="100000">
                                          <p:val>
                                            <p:strVal val="#ppt_w"/>
                                          </p:val>
                                        </p:tav>
                                      </p:tavLst>
                                    </p:anim>
                                    <p:anim calcmode="lin" valueType="num">
                                      <p:cBhvr>
                                        <p:cTn id="62" dur="1000" fill="hold"/>
                                        <p:tgtEl>
                                          <p:spTgt spid="35"/>
                                        </p:tgtEl>
                                        <p:attrNameLst>
                                          <p:attrName>ppt_h</p:attrName>
                                        </p:attrNameLst>
                                      </p:cBhvr>
                                      <p:tavLst>
                                        <p:tav tm="0">
                                          <p:val>
                                            <p:fltVal val="0"/>
                                          </p:val>
                                        </p:tav>
                                        <p:tav tm="100000">
                                          <p:val>
                                            <p:strVal val="#ppt_h"/>
                                          </p:val>
                                        </p:tav>
                                      </p:tavLst>
                                    </p:anim>
                                    <p:anim calcmode="lin" valueType="num">
                                      <p:cBhvr>
                                        <p:cTn id="63" dur="1000" fill="hold"/>
                                        <p:tgtEl>
                                          <p:spTgt spid="35"/>
                                        </p:tgtEl>
                                        <p:attrNameLst>
                                          <p:attrName>style.rotation</p:attrName>
                                        </p:attrNameLst>
                                      </p:cBhvr>
                                      <p:tavLst>
                                        <p:tav tm="0">
                                          <p:val>
                                            <p:fltVal val="90"/>
                                          </p:val>
                                        </p:tav>
                                        <p:tav tm="100000">
                                          <p:val>
                                            <p:fltVal val="0"/>
                                          </p:val>
                                        </p:tav>
                                      </p:tavLst>
                                    </p:anim>
                                    <p:animEffect transition="in" filter="fade">
                                      <p:cBhvr>
                                        <p:cTn id="64" dur="1000"/>
                                        <p:tgtEl>
                                          <p:spTgt spid="35"/>
                                        </p:tgtEl>
                                      </p:cBhvr>
                                    </p:animEffect>
                                  </p:childTnLst>
                                </p:cTn>
                              </p:par>
                              <p:par>
                                <p:cTn id="65" presetID="31"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1000" fill="hold"/>
                                        <p:tgtEl>
                                          <p:spTgt spid="2"/>
                                        </p:tgtEl>
                                        <p:attrNameLst>
                                          <p:attrName>ppt_w</p:attrName>
                                        </p:attrNameLst>
                                      </p:cBhvr>
                                      <p:tavLst>
                                        <p:tav tm="0">
                                          <p:val>
                                            <p:fltVal val="0"/>
                                          </p:val>
                                        </p:tav>
                                        <p:tav tm="100000">
                                          <p:val>
                                            <p:strVal val="#ppt_w"/>
                                          </p:val>
                                        </p:tav>
                                      </p:tavLst>
                                    </p:anim>
                                    <p:anim calcmode="lin" valueType="num">
                                      <p:cBhvr>
                                        <p:cTn id="68" dur="1000" fill="hold"/>
                                        <p:tgtEl>
                                          <p:spTgt spid="2"/>
                                        </p:tgtEl>
                                        <p:attrNameLst>
                                          <p:attrName>ppt_h</p:attrName>
                                        </p:attrNameLst>
                                      </p:cBhvr>
                                      <p:tavLst>
                                        <p:tav tm="0">
                                          <p:val>
                                            <p:fltVal val="0"/>
                                          </p:val>
                                        </p:tav>
                                        <p:tav tm="100000">
                                          <p:val>
                                            <p:strVal val="#ppt_h"/>
                                          </p:val>
                                        </p:tav>
                                      </p:tavLst>
                                    </p:anim>
                                    <p:anim calcmode="lin" valueType="num">
                                      <p:cBhvr>
                                        <p:cTn id="69" dur="1000" fill="hold"/>
                                        <p:tgtEl>
                                          <p:spTgt spid="2"/>
                                        </p:tgtEl>
                                        <p:attrNameLst>
                                          <p:attrName>style.rotation</p:attrName>
                                        </p:attrNameLst>
                                      </p:cBhvr>
                                      <p:tavLst>
                                        <p:tav tm="0">
                                          <p:val>
                                            <p:fltVal val="90"/>
                                          </p:val>
                                        </p:tav>
                                        <p:tav tm="100000">
                                          <p:val>
                                            <p:fltVal val="0"/>
                                          </p:val>
                                        </p:tav>
                                      </p:tavLst>
                                    </p:anim>
                                    <p:animEffect transition="in" filter="fade">
                                      <p:cBhvr>
                                        <p:cTn id="70" dur="1000"/>
                                        <p:tgtEl>
                                          <p:spTgt spid="2"/>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1000" fill="hold"/>
                                        <p:tgtEl>
                                          <p:spTgt spid="3"/>
                                        </p:tgtEl>
                                        <p:attrNameLst>
                                          <p:attrName>ppt_w</p:attrName>
                                        </p:attrNameLst>
                                      </p:cBhvr>
                                      <p:tavLst>
                                        <p:tav tm="0">
                                          <p:val>
                                            <p:fltVal val="0"/>
                                          </p:val>
                                        </p:tav>
                                        <p:tav tm="100000">
                                          <p:val>
                                            <p:strVal val="#ppt_w"/>
                                          </p:val>
                                        </p:tav>
                                      </p:tavLst>
                                    </p:anim>
                                    <p:anim calcmode="lin" valueType="num">
                                      <p:cBhvr>
                                        <p:cTn id="74" dur="1000" fill="hold"/>
                                        <p:tgtEl>
                                          <p:spTgt spid="3"/>
                                        </p:tgtEl>
                                        <p:attrNameLst>
                                          <p:attrName>ppt_h</p:attrName>
                                        </p:attrNameLst>
                                      </p:cBhvr>
                                      <p:tavLst>
                                        <p:tav tm="0">
                                          <p:val>
                                            <p:fltVal val="0"/>
                                          </p:val>
                                        </p:tav>
                                        <p:tav tm="100000">
                                          <p:val>
                                            <p:strVal val="#ppt_h"/>
                                          </p:val>
                                        </p:tav>
                                      </p:tavLst>
                                    </p:anim>
                                    <p:anim calcmode="lin" valueType="num">
                                      <p:cBhvr>
                                        <p:cTn id="75" dur="1000" fill="hold"/>
                                        <p:tgtEl>
                                          <p:spTgt spid="3"/>
                                        </p:tgtEl>
                                        <p:attrNameLst>
                                          <p:attrName>style.rotation</p:attrName>
                                        </p:attrNameLst>
                                      </p:cBhvr>
                                      <p:tavLst>
                                        <p:tav tm="0">
                                          <p:val>
                                            <p:fltVal val="90"/>
                                          </p:val>
                                        </p:tav>
                                        <p:tav tm="100000">
                                          <p:val>
                                            <p:fltVal val="0"/>
                                          </p:val>
                                        </p:tav>
                                      </p:tavLst>
                                    </p:anim>
                                    <p:animEffect transition="in" filter="fade">
                                      <p:cBhvr>
                                        <p:cTn id="7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Graphic spid="5" grpId="0">
        <p:bldAsOne/>
      </p:bldGraphic>
      <p:bldP spid="32" grpId="0"/>
      <p:bldP spid="33" grpId="0"/>
      <p:bldP spid="34" grpId="0"/>
      <p:bldP spid="35"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正五边形 6"/>
          <p:cNvSpPr/>
          <p:nvPr/>
        </p:nvSpPr>
        <p:spPr>
          <a:xfrm rot="19912216">
            <a:off x="7517039" y="-1734931"/>
            <a:ext cx="9349923" cy="8904688"/>
          </a:xfrm>
          <a:prstGeom prst="pent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987572" y="1994139"/>
            <a:ext cx="6638444" cy="1871788"/>
            <a:chOff x="2810357" y="2256473"/>
            <a:chExt cx="6638444" cy="1871788"/>
          </a:xfrm>
        </p:grpSpPr>
        <p:sp>
          <p:nvSpPr>
            <p:cNvPr id="18" name="文本框 17"/>
            <p:cNvSpPr txBox="1"/>
            <p:nvPr/>
          </p:nvSpPr>
          <p:spPr>
            <a:xfrm>
              <a:off x="2863864" y="2256473"/>
              <a:ext cx="6584937" cy="1446550"/>
            </a:xfrm>
            <a:prstGeom prst="rect">
              <a:avLst/>
            </a:prstGeom>
            <a:noFill/>
          </p:spPr>
          <p:txBody>
            <a:bodyPr wrap="square" rtlCol="0">
              <a:spAutoFit/>
            </a:bodyPr>
            <a:lstStyle/>
            <a:p>
              <a:pPr algn="ctr">
                <a:spcBef>
                  <a:spcPct val="50000"/>
                </a:spcBef>
              </a:pPr>
              <a:r>
                <a:rPr lang="zh-CN" altLang="en-US" sz="8800" b="1" dirty="0">
                  <a:solidFill>
                    <a:schemeClr val="bg1"/>
                  </a:solidFill>
                  <a:latin typeface="微软雅黑" panose="020B0503020204020204" pitchFamily="34" charset="-122"/>
                  <a:ea typeface="微软雅黑" panose="020B0503020204020204" pitchFamily="34" charset="-122"/>
                </a:rPr>
                <a:t>文档更新</a:t>
              </a:r>
              <a:endParaRPr lang="en-US" altLang="zh-CN" sz="8800" b="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810357" y="3779448"/>
              <a:ext cx="6638444" cy="348813"/>
            </a:xfrm>
            <a:prstGeom prst="rect">
              <a:avLst/>
            </a:prstGeom>
            <a:noFill/>
          </p:spPr>
          <p:txBody>
            <a:bodyPr wrap="square" rtlCol="0">
              <a:spAutoFit/>
            </a:bodyPr>
            <a:lstStyle/>
            <a:p>
              <a:pPr algn="ctr">
                <a:lnSpc>
                  <a:spcPts val="2000"/>
                </a:lnSpc>
                <a:spcBef>
                  <a:spcPct val="50000"/>
                </a:spcBef>
              </a:pPr>
              <a:endParaRPr lang="en-US" altLang="zh-CN"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2863865" y="3703023"/>
              <a:ext cx="65314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8384184" y="2717413"/>
            <a:ext cx="2996141" cy="1200329"/>
          </a:xfrm>
          <a:prstGeom prst="rect">
            <a:avLst/>
          </a:prstGeom>
        </p:spPr>
        <p:txBody>
          <a:bodyPr wrap="none">
            <a:spAutoFit/>
          </a:bodyPr>
          <a:lstStyle/>
          <a:p>
            <a:pPr algn="ctr">
              <a:spcBef>
                <a:spcPct val="50000"/>
              </a:spcBef>
            </a:pPr>
            <a:r>
              <a:rPr lang="en-US" altLang="zh-CN" sz="7200" dirty="0">
                <a:solidFill>
                  <a:schemeClr val="bg1"/>
                </a:solidFill>
                <a:latin typeface="微软雅黑" panose="020B0503020204020204" pitchFamily="34" charset="-122"/>
                <a:ea typeface="微软雅黑" panose="020B0503020204020204" pitchFamily="34" charset="-122"/>
              </a:rPr>
              <a:t>PART</a:t>
            </a:r>
            <a:r>
              <a:rPr lang="en-US" altLang="zh-CN" sz="7200" b="1" dirty="0">
                <a:solidFill>
                  <a:schemeClr val="bg1"/>
                </a:solidFill>
                <a:latin typeface="微软雅黑" panose="020B0503020204020204" pitchFamily="34" charset="-122"/>
                <a:ea typeface="微软雅黑" panose="020B0503020204020204" pitchFamily="34" charset="-122"/>
              </a:rPr>
              <a:t>3</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82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96" name="图片 95"/>
          <p:cNvPicPr>
            <a:picLocks noChangeAspect="1"/>
          </p:cNvPicPr>
          <p:nvPr/>
        </p:nvPicPr>
        <p:blipFill>
          <a:blip r:embed="rId2">
            <a:grayscl/>
            <a:extLst>
              <a:ext uri="{28A0092B-C50C-407E-A947-70E740481C1C}">
                <a14:useLocalDpi xmlns:a14="http://schemas.microsoft.com/office/drawing/2010/main" val="0"/>
              </a:ext>
            </a:extLst>
          </a:blip>
          <a:srcRect l="32672" r="24893"/>
          <a:stretch>
            <a:fillRect/>
          </a:stretch>
        </p:blipFill>
        <p:spPr>
          <a:xfrm>
            <a:off x="0" y="0"/>
            <a:ext cx="5957224" cy="6858000"/>
          </a:xfrm>
          <a:custGeom>
            <a:avLst/>
            <a:gdLst>
              <a:gd name="connsiteX0" fmla="*/ 0 w 5957224"/>
              <a:gd name="connsiteY0" fmla="*/ 0 h 6858000"/>
              <a:gd name="connsiteX1" fmla="*/ 4471626 w 5957224"/>
              <a:gd name="connsiteY1" fmla="*/ 0 h 6858000"/>
              <a:gd name="connsiteX2" fmla="*/ 5957224 w 5957224"/>
              <a:gd name="connsiteY2" fmla="*/ 6858000 h 6858000"/>
              <a:gd name="connsiteX3" fmla="*/ 7880 w 59572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7224" h="6858000">
                <a:moveTo>
                  <a:pt x="0" y="0"/>
                </a:moveTo>
                <a:lnTo>
                  <a:pt x="4471626" y="0"/>
                </a:lnTo>
                <a:lnTo>
                  <a:pt x="5957224" y="6858000"/>
                </a:lnTo>
                <a:lnTo>
                  <a:pt x="7880" y="6858000"/>
                </a:lnTo>
                <a:close/>
              </a:path>
            </a:pathLst>
          </a:custGeom>
        </p:spPr>
      </p:pic>
      <p:sp>
        <p:nvSpPr>
          <p:cNvPr id="114" name="文本框 113"/>
          <p:cNvSpPr txBox="1"/>
          <p:nvPr/>
        </p:nvSpPr>
        <p:spPr>
          <a:xfrm>
            <a:off x="6129020" y="2081250"/>
            <a:ext cx="5074557" cy="707886"/>
          </a:xfrm>
          <a:prstGeom prst="rect">
            <a:avLst/>
          </a:prstGeom>
          <a:noFill/>
        </p:spPr>
        <p:txBody>
          <a:bodyPr wrap="square" rtlCol="0">
            <a:spAutoFit/>
          </a:bodyPr>
          <a:lstStyle/>
          <a:p>
            <a:pPr algn="just">
              <a:spcBef>
                <a:spcPct val="50000"/>
              </a:spcBef>
            </a:pPr>
            <a:r>
              <a:rPr lang="zh-CN" altLang="en-US" sz="4000" b="1" dirty="0">
                <a:solidFill>
                  <a:srgbClr val="FFC000"/>
                </a:solidFill>
                <a:latin typeface="微软雅黑" panose="020B0503020204020204" pitchFamily="34" charset="-122"/>
                <a:ea typeface="微软雅黑" panose="020B0503020204020204" pitchFamily="34" charset="-122"/>
              </a:rPr>
              <a:t>更新</a:t>
            </a:r>
            <a:r>
              <a:rPr lang="zh-CN" altLang="en-US" sz="4000" b="1" dirty="0">
                <a:solidFill>
                  <a:schemeClr val="bg1"/>
                </a:solidFill>
                <a:latin typeface="微软雅黑" panose="020B0503020204020204" pitchFamily="34" charset="-122"/>
                <a:ea typeface="微软雅黑" panose="020B0503020204020204" pitchFamily="34" charset="-122"/>
              </a:rPr>
              <a:t>需求规格说明书</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6129020" y="3159081"/>
            <a:ext cx="5385382" cy="830997"/>
          </a:xfrm>
          <a:prstGeom prst="rect">
            <a:avLst/>
          </a:prstGeom>
          <a:noFill/>
        </p:spPr>
        <p:txBody>
          <a:bodyPr wrap="square" rtlCol="0">
            <a:spAutoFit/>
          </a:bodyPr>
          <a:lstStyle/>
          <a:p>
            <a:pPr algn="just"/>
            <a:r>
              <a:rPr lang="zh-CN" altLang="en-US" sz="2400" dirty="0">
                <a:solidFill>
                  <a:schemeClr val="bg1"/>
                </a:solidFill>
              </a:rPr>
              <a:t>新增功能需求：建立弱点关联数据库</a:t>
            </a:r>
            <a:endParaRPr lang="en-US" altLang="zh-CN" sz="2400" dirty="0">
              <a:solidFill>
                <a:schemeClr val="bg1"/>
              </a:solidFill>
            </a:endParaRPr>
          </a:p>
          <a:p>
            <a:pPr algn="just"/>
            <a:r>
              <a:rPr lang="zh-CN" altLang="en-US" sz="2400" dirty="0">
                <a:solidFill>
                  <a:schemeClr val="bg1"/>
                </a:solidFill>
              </a:rPr>
              <a:t>新增性能需求：支持攻击图可视化</a:t>
            </a:r>
          </a:p>
        </p:txBody>
      </p:sp>
      <p:cxnSp>
        <p:nvCxnSpPr>
          <p:cNvPr id="117" name="直接连接符 116"/>
          <p:cNvCxnSpPr/>
          <p:nvPr/>
        </p:nvCxnSpPr>
        <p:spPr>
          <a:xfrm>
            <a:off x="4580846" y="0"/>
            <a:ext cx="1548174"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6666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wheel(1)">
                                      <p:cBhvr>
                                        <p:cTn id="10" dur="2000"/>
                                        <p:tgtEl>
                                          <p:spTgt spid="11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wheel(1)">
                                      <p:cBhvr>
                                        <p:cTn id="13" dur="2000"/>
                                        <p:tgtEl>
                                          <p:spTgt spid="115"/>
                                        </p:tgtEl>
                                      </p:cBhvr>
                                    </p:animEffect>
                                  </p:childTnLst>
                                </p:cTn>
                              </p:par>
                              <p:par>
                                <p:cTn id="14" presetID="21" presetClass="entr" presetSubtype="1"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wheel(1)">
                                      <p:cBhvr>
                                        <p:cTn id="16" dur="2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96" name="图片 95"/>
          <p:cNvPicPr>
            <a:picLocks noChangeAspect="1"/>
          </p:cNvPicPr>
          <p:nvPr/>
        </p:nvPicPr>
        <p:blipFill>
          <a:blip r:embed="rId2">
            <a:grayscl/>
            <a:extLst>
              <a:ext uri="{28A0092B-C50C-407E-A947-70E740481C1C}">
                <a14:useLocalDpi xmlns:a14="http://schemas.microsoft.com/office/drawing/2010/main" val="0"/>
              </a:ext>
            </a:extLst>
          </a:blip>
          <a:srcRect l="32672" r="24893"/>
          <a:stretch>
            <a:fillRect/>
          </a:stretch>
        </p:blipFill>
        <p:spPr>
          <a:xfrm>
            <a:off x="0" y="0"/>
            <a:ext cx="5957224" cy="6858000"/>
          </a:xfrm>
          <a:custGeom>
            <a:avLst/>
            <a:gdLst>
              <a:gd name="connsiteX0" fmla="*/ 0 w 5957224"/>
              <a:gd name="connsiteY0" fmla="*/ 0 h 6858000"/>
              <a:gd name="connsiteX1" fmla="*/ 4471626 w 5957224"/>
              <a:gd name="connsiteY1" fmla="*/ 0 h 6858000"/>
              <a:gd name="connsiteX2" fmla="*/ 5957224 w 5957224"/>
              <a:gd name="connsiteY2" fmla="*/ 6858000 h 6858000"/>
              <a:gd name="connsiteX3" fmla="*/ 7880 w 59572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7224" h="6858000">
                <a:moveTo>
                  <a:pt x="0" y="0"/>
                </a:moveTo>
                <a:lnTo>
                  <a:pt x="4471626" y="0"/>
                </a:lnTo>
                <a:lnTo>
                  <a:pt x="5957224" y="6858000"/>
                </a:lnTo>
                <a:lnTo>
                  <a:pt x="7880" y="6858000"/>
                </a:lnTo>
                <a:close/>
              </a:path>
            </a:pathLst>
          </a:custGeom>
        </p:spPr>
      </p:pic>
      <p:sp>
        <p:nvSpPr>
          <p:cNvPr id="114" name="文本框 113"/>
          <p:cNvSpPr txBox="1"/>
          <p:nvPr/>
        </p:nvSpPr>
        <p:spPr>
          <a:xfrm>
            <a:off x="6096000" y="1443075"/>
            <a:ext cx="5074557" cy="707886"/>
          </a:xfrm>
          <a:prstGeom prst="rect">
            <a:avLst/>
          </a:prstGeom>
          <a:noFill/>
        </p:spPr>
        <p:txBody>
          <a:bodyPr wrap="square" rtlCol="0">
            <a:spAutoFit/>
          </a:bodyPr>
          <a:lstStyle/>
          <a:p>
            <a:pPr algn="just">
              <a:spcBef>
                <a:spcPct val="50000"/>
              </a:spcBef>
            </a:pPr>
            <a:r>
              <a:rPr lang="zh-CN" altLang="en-US" sz="4000" b="1" dirty="0">
                <a:solidFill>
                  <a:srgbClr val="FFC000"/>
                </a:solidFill>
                <a:latin typeface="微软雅黑" panose="020B0503020204020204" pitchFamily="34" charset="-122"/>
                <a:ea typeface="微软雅黑" panose="020B0503020204020204" pitchFamily="34" charset="-122"/>
              </a:rPr>
              <a:t>更新</a:t>
            </a:r>
            <a:r>
              <a:rPr lang="zh-CN" altLang="en-US" sz="4000" b="1" dirty="0">
                <a:solidFill>
                  <a:schemeClr val="bg1"/>
                </a:solidFill>
                <a:latin typeface="微软雅黑" panose="020B0503020204020204" pitchFamily="34" charset="-122"/>
                <a:ea typeface="微软雅黑" panose="020B0503020204020204" pitchFamily="34" charset="-122"/>
              </a:rPr>
              <a:t>概要设计说明书</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6129020" y="2511381"/>
            <a:ext cx="5385382" cy="3046988"/>
          </a:xfrm>
          <a:prstGeom prst="rect">
            <a:avLst/>
          </a:prstGeom>
          <a:noFill/>
        </p:spPr>
        <p:txBody>
          <a:bodyPr wrap="square" rtlCol="0">
            <a:spAutoFit/>
          </a:bodyPr>
          <a:lstStyle/>
          <a:p>
            <a:pPr algn="just"/>
            <a:r>
              <a:rPr lang="zh-CN" altLang="en-US" sz="2400" dirty="0">
                <a:solidFill>
                  <a:schemeClr val="bg1"/>
                </a:solidFill>
              </a:rPr>
              <a:t>总体设计</a:t>
            </a:r>
            <a:endParaRPr lang="en-US" altLang="zh-CN" sz="2400" dirty="0">
              <a:solidFill>
                <a:schemeClr val="bg1"/>
              </a:solidFill>
            </a:endParaRPr>
          </a:p>
          <a:p>
            <a:pPr algn="just"/>
            <a:r>
              <a:rPr lang="en-US" altLang="zh-CN" sz="2400" dirty="0">
                <a:solidFill>
                  <a:schemeClr val="bg1"/>
                </a:solidFill>
              </a:rPr>
              <a:t>        </a:t>
            </a:r>
            <a:r>
              <a:rPr lang="zh-CN" altLang="en-US" sz="2400" dirty="0">
                <a:solidFill>
                  <a:schemeClr val="bg1"/>
                </a:solidFill>
              </a:rPr>
              <a:t>需求规定</a:t>
            </a:r>
            <a:endParaRPr lang="en-US" altLang="zh-CN" sz="2400" dirty="0">
              <a:solidFill>
                <a:schemeClr val="bg1"/>
              </a:solidFill>
            </a:endParaRPr>
          </a:p>
          <a:p>
            <a:pPr algn="just"/>
            <a:r>
              <a:rPr lang="en-US" altLang="zh-CN" sz="2400" dirty="0">
                <a:solidFill>
                  <a:schemeClr val="bg1"/>
                </a:solidFill>
              </a:rPr>
              <a:t>        </a:t>
            </a:r>
            <a:r>
              <a:rPr lang="zh-CN" altLang="en-US" sz="2400" dirty="0">
                <a:solidFill>
                  <a:schemeClr val="bg1"/>
                </a:solidFill>
              </a:rPr>
              <a:t>运行环境</a:t>
            </a:r>
            <a:endParaRPr lang="en-US" altLang="zh-CN" sz="2400" dirty="0">
              <a:solidFill>
                <a:schemeClr val="bg1"/>
              </a:solidFill>
            </a:endParaRPr>
          </a:p>
          <a:p>
            <a:pPr algn="just"/>
            <a:r>
              <a:rPr lang="zh-CN" altLang="en-US" sz="2400" dirty="0">
                <a:solidFill>
                  <a:schemeClr val="bg1"/>
                </a:solidFill>
              </a:rPr>
              <a:t>        处理流程结构</a:t>
            </a:r>
            <a:endParaRPr lang="en-US" altLang="zh-CN" sz="2400" dirty="0">
              <a:solidFill>
                <a:schemeClr val="bg1"/>
              </a:solidFill>
            </a:endParaRPr>
          </a:p>
          <a:p>
            <a:pPr algn="just"/>
            <a:r>
              <a:rPr lang="zh-CN" altLang="en-US" sz="2400" dirty="0">
                <a:solidFill>
                  <a:schemeClr val="bg1"/>
                </a:solidFill>
              </a:rPr>
              <a:t>接口设计</a:t>
            </a:r>
            <a:endParaRPr lang="en-US" altLang="zh-CN" sz="2400" dirty="0">
              <a:solidFill>
                <a:schemeClr val="bg1"/>
              </a:solidFill>
            </a:endParaRPr>
          </a:p>
          <a:p>
            <a:pPr algn="just"/>
            <a:r>
              <a:rPr lang="zh-CN" altLang="en-US" sz="2400" dirty="0">
                <a:solidFill>
                  <a:schemeClr val="bg1"/>
                </a:solidFill>
              </a:rPr>
              <a:t>运行设计</a:t>
            </a:r>
            <a:endParaRPr lang="en-US" altLang="zh-CN" sz="2400" dirty="0">
              <a:solidFill>
                <a:schemeClr val="bg1"/>
              </a:solidFill>
            </a:endParaRPr>
          </a:p>
          <a:p>
            <a:pPr algn="just"/>
            <a:r>
              <a:rPr lang="zh-CN" altLang="en-US" sz="2400" dirty="0">
                <a:solidFill>
                  <a:schemeClr val="bg1"/>
                </a:solidFill>
              </a:rPr>
              <a:t>数据结构设计</a:t>
            </a:r>
            <a:endParaRPr lang="en-US" altLang="zh-CN" sz="2400" dirty="0">
              <a:solidFill>
                <a:schemeClr val="bg1"/>
              </a:solidFill>
            </a:endParaRPr>
          </a:p>
          <a:p>
            <a:pPr algn="just"/>
            <a:r>
              <a:rPr lang="zh-CN" altLang="en-US" sz="2400" dirty="0">
                <a:solidFill>
                  <a:schemeClr val="bg1"/>
                </a:solidFill>
              </a:rPr>
              <a:t>系统出错处理设计</a:t>
            </a:r>
          </a:p>
        </p:txBody>
      </p:sp>
      <p:cxnSp>
        <p:nvCxnSpPr>
          <p:cNvPr id="117" name="直接连接符 116"/>
          <p:cNvCxnSpPr/>
          <p:nvPr/>
        </p:nvCxnSpPr>
        <p:spPr>
          <a:xfrm>
            <a:off x="4580846" y="0"/>
            <a:ext cx="1548174"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324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randombar(horizontal)">
                                      <p:cBhvr>
                                        <p:cTn id="7" dur="500"/>
                                        <p:tgtEl>
                                          <p:spTgt spid="9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randombar(horizontal)">
                                      <p:cBhvr>
                                        <p:cTn id="10" dur="500"/>
                                        <p:tgtEl>
                                          <p:spTgt spid="1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randombar(horizontal)">
                                      <p:cBhvr>
                                        <p:cTn id="13" dur="500"/>
                                        <p:tgtEl>
                                          <p:spTgt spid="115"/>
                                        </p:tgtEl>
                                      </p:cBhvr>
                                    </p:animEffect>
                                  </p:childTnLst>
                                </p:cTn>
                              </p:par>
                              <p:par>
                                <p:cTn id="14" presetID="14" presetClass="entr" presetSubtype="10"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randombar(horizontal)">
                                      <p:cBhvr>
                                        <p:cTn id="16"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96" name="图片 95"/>
          <p:cNvPicPr>
            <a:picLocks noChangeAspect="1"/>
          </p:cNvPicPr>
          <p:nvPr/>
        </p:nvPicPr>
        <p:blipFill>
          <a:blip r:embed="rId2">
            <a:grayscl/>
            <a:extLst>
              <a:ext uri="{28A0092B-C50C-407E-A947-70E740481C1C}">
                <a14:useLocalDpi xmlns:a14="http://schemas.microsoft.com/office/drawing/2010/main" val="0"/>
              </a:ext>
            </a:extLst>
          </a:blip>
          <a:srcRect l="32672" r="24893"/>
          <a:stretch>
            <a:fillRect/>
          </a:stretch>
        </p:blipFill>
        <p:spPr>
          <a:xfrm>
            <a:off x="0" y="0"/>
            <a:ext cx="5957224" cy="6858000"/>
          </a:xfrm>
          <a:custGeom>
            <a:avLst/>
            <a:gdLst>
              <a:gd name="connsiteX0" fmla="*/ 0 w 5957224"/>
              <a:gd name="connsiteY0" fmla="*/ 0 h 6858000"/>
              <a:gd name="connsiteX1" fmla="*/ 4471626 w 5957224"/>
              <a:gd name="connsiteY1" fmla="*/ 0 h 6858000"/>
              <a:gd name="connsiteX2" fmla="*/ 5957224 w 5957224"/>
              <a:gd name="connsiteY2" fmla="*/ 6858000 h 6858000"/>
              <a:gd name="connsiteX3" fmla="*/ 7880 w 59572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7224" h="6858000">
                <a:moveTo>
                  <a:pt x="0" y="0"/>
                </a:moveTo>
                <a:lnTo>
                  <a:pt x="4471626" y="0"/>
                </a:lnTo>
                <a:lnTo>
                  <a:pt x="5957224" y="6858000"/>
                </a:lnTo>
                <a:lnTo>
                  <a:pt x="7880" y="6858000"/>
                </a:lnTo>
                <a:close/>
              </a:path>
            </a:pathLst>
          </a:custGeom>
        </p:spPr>
      </p:pic>
      <p:sp>
        <p:nvSpPr>
          <p:cNvPr id="114" name="文本框 113"/>
          <p:cNvSpPr txBox="1"/>
          <p:nvPr/>
        </p:nvSpPr>
        <p:spPr>
          <a:xfrm>
            <a:off x="6129020" y="2081250"/>
            <a:ext cx="5074557" cy="707886"/>
          </a:xfrm>
          <a:prstGeom prst="rect">
            <a:avLst/>
          </a:prstGeom>
          <a:noFill/>
        </p:spPr>
        <p:txBody>
          <a:bodyPr wrap="square" rtlCol="0">
            <a:spAutoFit/>
          </a:bodyPr>
          <a:lstStyle/>
          <a:p>
            <a:pPr algn="just">
              <a:spcBef>
                <a:spcPct val="50000"/>
              </a:spcBef>
            </a:pPr>
            <a:r>
              <a:rPr lang="zh-CN" altLang="en-US" sz="4000" b="1" dirty="0">
                <a:solidFill>
                  <a:srgbClr val="FFC000"/>
                </a:solidFill>
                <a:latin typeface="微软雅黑" panose="020B0503020204020204" pitchFamily="34" charset="-122"/>
                <a:ea typeface="微软雅黑" panose="020B0503020204020204" pitchFamily="34" charset="-122"/>
              </a:rPr>
              <a:t>更新</a:t>
            </a:r>
            <a:r>
              <a:rPr lang="zh-CN" altLang="en-US" sz="4000" b="1" dirty="0">
                <a:solidFill>
                  <a:schemeClr val="bg1"/>
                </a:solidFill>
                <a:latin typeface="微软雅黑" panose="020B0503020204020204" pitchFamily="34" charset="-122"/>
                <a:ea typeface="微软雅黑" panose="020B0503020204020204" pitchFamily="34" charset="-122"/>
              </a:rPr>
              <a:t>项目风险计划</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6129020" y="3159081"/>
            <a:ext cx="5385382" cy="1200329"/>
          </a:xfrm>
          <a:prstGeom prst="rect">
            <a:avLst/>
          </a:prstGeom>
          <a:noFill/>
        </p:spPr>
        <p:txBody>
          <a:bodyPr wrap="square" rtlCol="0">
            <a:spAutoFit/>
          </a:bodyPr>
          <a:lstStyle/>
          <a:p>
            <a:pPr algn="just"/>
            <a:r>
              <a:rPr lang="zh-CN" altLang="en-US" sz="2400" dirty="0">
                <a:solidFill>
                  <a:schemeClr val="bg1"/>
                </a:solidFill>
              </a:rPr>
              <a:t>风险条目</a:t>
            </a:r>
            <a:endParaRPr lang="en-US" altLang="zh-CN" sz="2400" dirty="0">
              <a:solidFill>
                <a:schemeClr val="bg1"/>
              </a:solidFill>
            </a:endParaRPr>
          </a:p>
          <a:p>
            <a:pPr algn="just"/>
            <a:r>
              <a:rPr lang="zh-CN" altLang="en-US" sz="2400" dirty="0">
                <a:solidFill>
                  <a:schemeClr val="bg1"/>
                </a:solidFill>
              </a:rPr>
              <a:t>风险定性分析</a:t>
            </a:r>
            <a:endParaRPr lang="en-US" altLang="zh-CN" sz="2400" dirty="0">
              <a:solidFill>
                <a:schemeClr val="bg1"/>
              </a:solidFill>
            </a:endParaRPr>
          </a:p>
          <a:p>
            <a:pPr algn="just"/>
            <a:r>
              <a:rPr lang="zh-CN" altLang="en-US" sz="2400" dirty="0">
                <a:solidFill>
                  <a:schemeClr val="bg1"/>
                </a:solidFill>
              </a:rPr>
              <a:t>风险应对措施</a:t>
            </a:r>
          </a:p>
        </p:txBody>
      </p:sp>
      <p:cxnSp>
        <p:nvCxnSpPr>
          <p:cNvPr id="117" name="直接连接符 116"/>
          <p:cNvCxnSpPr/>
          <p:nvPr/>
        </p:nvCxnSpPr>
        <p:spPr>
          <a:xfrm>
            <a:off x="4580846" y="0"/>
            <a:ext cx="1548174"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2927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wipe(down)">
                                      <p:cBhvr>
                                        <p:cTn id="10" dur="500"/>
                                        <p:tgtEl>
                                          <p:spTgt spid="1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wipe(down)">
                                      <p:cBhvr>
                                        <p:cTn id="13" dur="500"/>
                                        <p:tgtEl>
                                          <p:spTgt spid="115"/>
                                        </p:tgtEl>
                                      </p:cBhvr>
                                    </p:animEffect>
                                  </p:childTnLst>
                                </p:cTn>
                              </p:par>
                              <p:par>
                                <p:cTn id="14" presetID="22" presetClass="entr" presetSubtype="4"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wipe(down)">
                                      <p:cBhvr>
                                        <p:cTn id="16"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96" name="图片 95"/>
          <p:cNvPicPr>
            <a:picLocks noChangeAspect="1"/>
          </p:cNvPicPr>
          <p:nvPr/>
        </p:nvPicPr>
        <p:blipFill>
          <a:blip r:embed="rId2">
            <a:grayscl/>
            <a:extLst>
              <a:ext uri="{28A0092B-C50C-407E-A947-70E740481C1C}">
                <a14:useLocalDpi xmlns:a14="http://schemas.microsoft.com/office/drawing/2010/main" val="0"/>
              </a:ext>
            </a:extLst>
          </a:blip>
          <a:srcRect l="32672" r="24893"/>
          <a:stretch>
            <a:fillRect/>
          </a:stretch>
        </p:blipFill>
        <p:spPr>
          <a:xfrm>
            <a:off x="0" y="0"/>
            <a:ext cx="5957224" cy="6858000"/>
          </a:xfrm>
          <a:custGeom>
            <a:avLst/>
            <a:gdLst>
              <a:gd name="connsiteX0" fmla="*/ 0 w 5957224"/>
              <a:gd name="connsiteY0" fmla="*/ 0 h 6858000"/>
              <a:gd name="connsiteX1" fmla="*/ 4471626 w 5957224"/>
              <a:gd name="connsiteY1" fmla="*/ 0 h 6858000"/>
              <a:gd name="connsiteX2" fmla="*/ 5957224 w 5957224"/>
              <a:gd name="connsiteY2" fmla="*/ 6858000 h 6858000"/>
              <a:gd name="connsiteX3" fmla="*/ 7880 w 59572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7224" h="6858000">
                <a:moveTo>
                  <a:pt x="0" y="0"/>
                </a:moveTo>
                <a:lnTo>
                  <a:pt x="4471626" y="0"/>
                </a:lnTo>
                <a:lnTo>
                  <a:pt x="5957224" y="6858000"/>
                </a:lnTo>
                <a:lnTo>
                  <a:pt x="7880" y="6858000"/>
                </a:lnTo>
                <a:close/>
              </a:path>
            </a:pathLst>
          </a:custGeom>
        </p:spPr>
      </p:pic>
      <p:sp>
        <p:nvSpPr>
          <p:cNvPr id="114" name="文本框 113"/>
          <p:cNvSpPr txBox="1"/>
          <p:nvPr/>
        </p:nvSpPr>
        <p:spPr>
          <a:xfrm>
            <a:off x="6129020" y="1680618"/>
            <a:ext cx="5074557" cy="707886"/>
          </a:xfrm>
          <a:prstGeom prst="rect">
            <a:avLst/>
          </a:prstGeom>
          <a:noFill/>
        </p:spPr>
        <p:txBody>
          <a:bodyPr wrap="square" rtlCol="0">
            <a:spAutoFit/>
          </a:bodyPr>
          <a:lstStyle/>
          <a:p>
            <a:pPr algn="just">
              <a:spcBef>
                <a:spcPct val="50000"/>
              </a:spcBef>
            </a:pPr>
            <a:r>
              <a:rPr lang="zh-CN" altLang="en-US" sz="4000" b="1" dirty="0">
                <a:solidFill>
                  <a:srgbClr val="FFC000"/>
                </a:solidFill>
                <a:latin typeface="微软雅黑" panose="020B0503020204020204" pitchFamily="34" charset="-122"/>
                <a:ea typeface="微软雅黑" panose="020B0503020204020204" pitchFamily="34" charset="-122"/>
              </a:rPr>
              <a:t>更新</a:t>
            </a:r>
            <a:r>
              <a:rPr lang="zh-CN" altLang="en-US" sz="4000" b="1" dirty="0">
                <a:solidFill>
                  <a:schemeClr val="bg1"/>
                </a:solidFill>
                <a:latin typeface="微软雅黑" panose="020B0503020204020204" pitchFamily="34" charset="-122"/>
                <a:ea typeface="微软雅黑" panose="020B0503020204020204" pitchFamily="34" charset="-122"/>
              </a:rPr>
              <a:t>资金预算</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6129020" y="2635206"/>
            <a:ext cx="5385382" cy="1569660"/>
          </a:xfrm>
          <a:prstGeom prst="rect">
            <a:avLst/>
          </a:prstGeom>
          <a:noFill/>
        </p:spPr>
        <p:txBody>
          <a:bodyPr wrap="square" rtlCol="0">
            <a:spAutoFit/>
          </a:bodyPr>
          <a:lstStyle/>
          <a:p>
            <a:pPr algn="just"/>
            <a:r>
              <a:rPr lang="zh-CN" altLang="en-US" sz="2400" dirty="0">
                <a:solidFill>
                  <a:schemeClr val="bg1"/>
                </a:solidFill>
              </a:rPr>
              <a:t>成本项目</a:t>
            </a:r>
            <a:endParaRPr lang="en-US" altLang="zh-CN" sz="2400" dirty="0">
              <a:solidFill>
                <a:schemeClr val="bg1"/>
              </a:solidFill>
            </a:endParaRPr>
          </a:p>
          <a:p>
            <a:pPr algn="just"/>
            <a:r>
              <a:rPr lang="en-US" altLang="zh-CN" sz="2400" dirty="0">
                <a:solidFill>
                  <a:schemeClr val="bg1"/>
                </a:solidFill>
              </a:rPr>
              <a:t>	</a:t>
            </a:r>
            <a:r>
              <a:rPr lang="zh-CN" altLang="en-US" sz="2400" dirty="0">
                <a:solidFill>
                  <a:schemeClr val="bg1"/>
                </a:solidFill>
              </a:rPr>
              <a:t>人力资源成本</a:t>
            </a:r>
            <a:endParaRPr lang="en-US" altLang="zh-CN" sz="2400" dirty="0">
              <a:solidFill>
                <a:schemeClr val="bg1"/>
              </a:solidFill>
            </a:endParaRPr>
          </a:p>
          <a:p>
            <a:pPr algn="just"/>
            <a:r>
              <a:rPr lang="en-US" altLang="zh-CN" sz="2400" dirty="0">
                <a:solidFill>
                  <a:schemeClr val="bg1"/>
                </a:solidFill>
              </a:rPr>
              <a:t>	</a:t>
            </a:r>
            <a:r>
              <a:rPr lang="zh-CN" altLang="en-US" sz="2400" dirty="0">
                <a:solidFill>
                  <a:schemeClr val="bg1"/>
                </a:solidFill>
              </a:rPr>
              <a:t>设备资源成本</a:t>
            </a:r>
            <a:endParaRPr lang="en-US" altLang="zh-CN" sz="2400" dirty="0">
              <a:solidFill>
                <a:schemeClr val="bg1"/>
              </a:solidFill>
            </a:endParaRPr>
          </a:p>
          <a:p>
            <a:pPr algn="just"/>
            <a:r>
              <a:rPr lang="en-US" altLang="zh-CN" sz="2400" dirty="0">
                <a:solidFill>
                  <a:schemeClr val="bg1"/>
                </a:solidFill>
              </a:rPr>
              <a:t>	</a:t>
            </a:r>
            <a:r>
              <a:rPr lang="zh-CN" altLang="en-US" sz="2400" dirty="0">
                <a:solidFill>
                  <a:schemeClr val="bg1"/>
                </a:solidFill>
              </a:rPr>
              <a:t>其他资源成本</a:t>
            </a:r>
            <a:endParaRPr lang="en-US" altLang="zh-CN" sz="2400" dirty="0">
              <a:solidFill>
                <a:schemeClr val="bg1"/>
              </a:solidFill>
            </a:endParaRPr>
          </a:p>
        </p:txBody>
      </p:sp>
      <p:cxnSp>
        <p:nvCxnSpPr>
          <p:cNvPr id="117" name="直接连接符 116"/>
          <p:cNvCxnSpPr/>
          <p:nvPr/>
        </p:nvCxnSpPr>
        <p:spPr>
          <a:xfrm>
            <a:off x="4580846" y="0"/>
            <a:ext cx="1548174"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0327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wipe(down)">
                                      <p:cBhvr>
                                        <p:cTn id="10" dur="500"/>
                                        <p:tgtEl>
                                          <p:spTgt spid="1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wipe(down)">
                                      <p:cBhvr>
                                        <p:cTn id="13" dur="500"/>
                                        <p:tgtEl>
                                          <p:spTgt spid="115"/>
                                        </p:tgtEl>
                                      </p:cBhvr>
                                    </p:animEffect>
                                  </p:childTnLst>
                                </p:cTn>
                              </p:par>
                              <p:par>
                                <p:cTn id="14" presetID="22" presetClass="entr" presetSubtype="4"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wipe(down)">
                                      <p:cBhvr>
                                        <p:cTn id="16"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96" name="图片 95"/>
          <p:cNvPicPr>
            <a:picLocks noChangeAspect="1"/>
          </p:cNvPicPr>
          <p:nvPr/>
        </p:nvPicPr>
        <p:blipFill>
          <a:blip r:embed="rId2">
            <a:grayscl/>
            <a:extLst>
              <a:ext uri="{28A0092B-C50C-407E-A947-70E740481C1C}">
                <a14:useLocalDpi xmlns:a14="http://schemas.microsoft.com/office/drawing/2010/main" val="0"/>
              </a:ext>
            </a:extLst>
          </a:blip>
          <a:srcRect l="32672" r="24893"/>
          <a:stretch>
            <a:fillRect/>
          </a:stretch>
        </p:blipFill>
        <p:spPr>
          <a:xfrm>
            <a:off x="0" y="0"/>
            <a:ext cx="5957224" cy="6858000"/>
          </a:xfrm>
          <a:custGeom>
            <a:avLst/>
            <a:gdLst>
              <a:gd name="connsiteX0" fmla="*/ 0 w 5957224"/>
              <a:gd name="connsiteY0" fmla="*/ 0 h 6858000"/>
              <a:gd name="connsiteX1" fmla="*/ 4471626 w 5957224"/>
              <a:gd name="connsiteY1" fmla="*/ 0 h 6858000"/>
              <a:gd name="connsiteX2" fmla="*/ 5957224 w 5957224"/>
              <a:gd name="connsiteY2" fmla="*/ 6858000 h 6858000"/>
              <a:gd name="connsiteX3" fmla="*/ 7880 w 59572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7224" h="6858000">
                <a:moveTo>
                  <a:pt x="0" y="0"/>
                </a:moveTo>
                <a:lnTo>
                  <a:pt x="4471626" y="0"/>
                </a:lnTo>
                <a:lnTo>
                  <a:pt x="5957224" y="6858000"/>
                </a:lnTo>
                <a:lnTo>
                  <a:pt x="7880" y="6858000"/>
                </a:lnTo>
                <a:close/>
              </a:path>
            </a:pathLst>
          </a:custGeom>
        </p:spPr>
      </p:pic>
      <p:sp>
        <p:nvSpPr>
          <p:cNvPr id="114" name="文本框 113"/>
          <p:cNvSpPr txBox="1"/>
          <p:nvPr/>
        </p:nvSpPr>
        <p:spPr>
          <a:xfrm>
            <a:off x="6129020" y="1680618"/>
            <a:ext cx="5074557" cy="707886"/>
          </a:xfrm>
          <a:prstGeom prst="rect">
            <a:avLst/>
          </a:prstGeom>
          <a:noFill/>
        </p:spPr>
        <p:txBody>
          <a:bodyPr wrap="square" rtlCol="0">
            <a:spAutoFit/>
          </a:bodyPr>
          <a:lstStyle/>
          <a:p>
            <a:pPr algn="just">
              <a:spcBef>
                <a:spcPct val="50000"/>
              </a:spcBef>
            </a:pPr>
            <a:r>
              <a:rPr lang="zh-CN" altLang="en-US" sz="4000" b="1" dirty="0">
                <a:solidFill>
                  <a:srgbClr val="FFC000"/>
                </a:solidFill>
                <a:latin typeface="微软雅黑" panose="020B0503020204020204" pitchFamily="34" charset="-122"/>
                <a:ea typeface="微软雅黑" panose="020B0503020204020204" pitchFamily="34" charset="-122"/>
              </a:rPr>
              <a:t>更新</a:t>
            </a:r>
            <a:r>
              <a:rPr lang="zh-CN" altLang="en-US" sz="4000" b="1" dirty="0">
                <a:solidFill>
                  <a:schemeClr val="bg1"/>
                </a:solidFill>
                <a:latin typeface="微软雅黑" panose="020B0503020204020204" pitchFamily="34" charset="-122"/>
                <a:ea typeface="微软雅黑" panose="020B0503020204020204" pitchFamily="34" charset="-122"/>
              </a:rPr>
              <a:t>测试计划</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6129020" y="2635206"/>
            <a:ext cx="5385382" cy="2677656"/>
          </a:xfrm>
          <a:prstGeom prst="rect">
            <a:avLst/>
          </a:prstGeom>
          <a:noFill/>
        </p:spPr>
        <p:txBody>
          <a:bodyPr wrap="square" rtlCol="0">
            <a:spAutoFit/>
          </a:bodyPr>
          <a:lstStyle/>
          <a:p>
            <a:pPr algn="just"/>
            <a:r>
              <a:rPr lang="zh-CN" altLang="en-US" sz="2400" dirty="0">
                <a:solidFill>
                  <a:schemeClr val="bg1"/>
                </a:solidFill>
              </a:rPr>
              <a:t>测试准则</a:t>
            </a:r>
            <a:endParaRPr lang="en-US" altLang="zh-CN" sz="2400" dirty="0">
              <a:solidFill>
                <a:schemeClr val="bg1"/>
              </a:solidFill>
            </a:endParaRPr>
          </a:p>
          <a:p>
            <a:pPr algn="just"/>
            <a:r>
              <a:rPr lang="zh-CN" altLang="en-US" sz="2400" dirty="0">
                <a:solidFill>
                  <a:schemeClr val="bg1"/>
                </a:solidFill>
              </a:rPr>
              <a:t>测试方法</a:t>
            </a:r>
            <a:endParaRPr lang="en-US" altLang="zh-CN" sz="2400" dirty="0">
              <a:solidFill>
                <a:schemeClr val="bg1"/>
              </a:solidFill>
            </a:endParaRPr>
          </a:p>
          <a:p>
            <a:pPr algn="just"/>
            <a:r>
              <a:rPr lang="en-US" altLang="zh-CN" sz="2400" dirty="0">
                <a:solidFill>
                  <a:schemeClr val="bg1"/>
                </a:solidFill>
              </a:rPr>
              <a:t>        </a:t>
            </a:r>
            <a:r>
              <a:rPr lang="zh-CN" altLang="en-US" sz="2400" dirty="0">
                <a:solidFill>
                  <a:schemeClr val="bg1"/>
                </a:solidFill>
              </a:rPr>
              <a:t>功能测试</a:t>
            </a:r>
            <a:endParaRPr lang="en-US" altLang="zh-CN" sz="2400" dirty="0">
              <a:solidFill>
                <a:schemeClr val="bg1"/>
              </a:solidFill>
            </a:endParaRPr>
          </a:p>
          <a:p>
            <a:pPr algn="just"/>
            <a:r>
              <a:rPr lang="en-US" altLang="zh-CN" sz="2400" dirty="0">
                <a:solidFill>
                  <a:schemeClr val="bg1"/>
                </a:solidFill>
              </a:rPr>
              <a:t>        </a:t>
            </a:r>
            <a:r>
              <a:rPr lang="zh-CN" altLang="en-US" sz="2400" dirty="0">
                <a:solidFill>
                  <a:schemeClr val="bg1"/>
                </a:solidFill>
              </a:rPr>
              <a:t>性能测试</a:t>
            </a:r>
            <a:endParaRPr lang="en-US" altLang="zh-CN" sz="2400" dirty="0">
              <a:solidFill>
                <a:schemeClr val="bg1"/>
              </a:solidFill>
            </a:endParaRPr>
          </a:p>
          <a:p>
            <a:pPr algn="just"/>
            <a:r>
              <a:rPr lang="zh-CN" altLang="en-US" sz="2400" dirty="0">
                <a:solidFill>
                  <a:schemeClr val="bg1"/>
                </a:solidFill>
              </a:rPr>
              <a:t>测试任务和进度</a:t>
            </a:r>
            <a:endParaRPr lang="en-US" altLang="zh-CN" sz="2400" dirty="0">
              <a:solidFill>
                <a:schemeClr val="bg1"/>
              </a:solidFill>
            </a:endParaRPr>
          </a:p>
          <a:p>
            <a:pPr algn="just"/>
            <a:r>
              <a:rPr lang="zh-CN" altLang="en-US" sz="2400" dirty="0">
                <a:solidFill>
                  <a:schemeClr val="bg1"/>
                </a:solidFill>
              </a:rPr>
              <a:t>调试环境要求</a:t>
            </a:r>
            <a:endParaRPr lang="en-US" altLang="zh-CN" sz="2400" dirty="0">
              <a:solidFill>
                <a:schemeClr val="bg1"/>
              </a:solidFill>
            </a:endParaRPr>
          </a:p>
          <a:p>
            <a:pPr algn="just"/>
            <a:r>
              <a:rPr lang="zh-CN" altLang="en-US" sz="2400" dirty="0">
                <a:solidFill>
                  <a:schemeClr val="bg1"/>
                </a:solidFill>
              </a:rPr>
              <a:t>测试职责</a:t>
            </a:r>
          </a:p>
        </p:txBody>
      </p:sp>
      <p:cxnSp>
        <p:nvCxnSpPr>
          <p:cNvPr id="117" name="直接连接符 116"/>
          <p:cNvCxnSpPr/>
          <p:nvPr/>
        </p:nvCxnSpPr>
        <p:spPr>
          <a:xfrm>
            <a:off x="4580846" y="0"/>
            <a:ext cx="1548174"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849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barn(inVertical)">
                                      <p:cBhvr>
                                        <p:cTn id="7" dur="500"/>
                                        <p:tgtEl>
                                          <p:spTgt spid="9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barn(inVertical)">
                                      <p:cBhvr>
                                        <p:cTn id="10" dur="500"/>
                                        <p:tgtEl>
                                          <p:spTgt spid="1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barn(inVertical)">
                                      <p:cBhvr>
                                        <p:cTn id="13" dur="500"/>
                                        <p:tgtEl>
                                          <p:spTgt spid="115"/>
                                        </p:tgtEl>
                                      </p:cBhvr>
                                    </p:animEffect>
                                  </p:childTnLst>
                                </p:cTn>
                              </p:par>
                              <p:par>
                                <p:cTn id="14" presetID="16" presetClass="entr" presetSubtype="21"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barn(inVertical)">
                                      <p:cBhvr>
                                        <p:cTn id="16"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02018" y="362098"/>
            <a:ext cx="4255732" cy="584775"/>
          </a:xfrm>
          <a:prstGeom prst="rect">
            <a:avLst/>
          </a:prstGeom>
          <a:noFill/>
        </p:spPr>
        <p:txBody>
          <a:bodyPr wrap="square" rtlCol="0">
            <a:spAutoFit/>
          </a:bodyPr>
          <a:lstStyle/>
          <a:p>
            <a:pP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更新</a:t>
            </a:r>
            <a:r>
              <a:rPr lang="zh-CN" altLang="en-US" sz="3200" b="1" dirty="0">
                <a:solidFill>
                  <a:schemeClr val="bg1"/>
                </a:solidFill>
                <a:latin typeface="微软雅黑" panose="020B0503020204020204" pitchFamily="34" charset="-122"/>
                <a:ea typeface="微软雅黑" panose="020B0503020204020204" pitchFamily="34" charset="-122"/>
              </a:rPr>
              <a:t>人员名单</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171CF946-7A83-4400-8B36-8A2BE6D62B27}"/>
              </a:ext>
            </a:extLst>
          </p:cNvPr>
          <p:cNvGraphicFramePr>
            <a:graphicFrameLocks noGrp="1"/>
          </p:cNvGraphicFramePr>
          <p:nvPr>
            <p:extLst>
              <p:ext uri="{D42A27DB-BD31-4B8C-83A1-F6EECF244321}">
                <p14:modId xmlns:p14="http://schemas.microsoft.com/office/powerpoint/2010/main" val="419281911"/>
              </p:ext>
            </p:extLst>
          </p:nvPr>
        </p:nvGraphicFramePr>
        <p:xfrm>
          <a:off x="361950" y="1025496"/>
          <a:ext cx="11468100" cy="5394207"/>
        </p:xfrm>
        <a:graphic>
          <a:graphicData uri="http://schemas.openxmlformats.org/drawingml/2006/table">
            <a:tbl>
              <a:tblPr firstRow="1" bandRow="1">
                <a:tableStyleId>{073A0DAA-6AF3-43AB-8588-CEC1D06C72B9}</a:tableStyleId>
              </a:tblPr>
              <a:tblGrid>
                <a:gridCol w="1333500">
                  <a:extLst>
                    <a:ext uri="{9D8B030D-6E8A-4147-A177-3AD203B41FA5}">
                      <a16:colId xmlns:a16="http://schemas.microsoft.com/office/drawing/2014/main" val="3942322004"/>
                    </a:ext>
                  </a:extLst>
                </a:gridCol>
                <a:gridCol w="2181225">
                  <a:extLst>
                    <a:ext uri="{9D8B030D-6E8A-4147-A177-3AD203B41FA5}">
                      <a16:colId xmlns:a16="http://schemas.microsoft.com/office/drawing/2014/main" val="176428284"/>
                    </a:ext>
                  </a:extLst>
                </a:gridCol>
                <a:gridCol w="2400300">
                  <a:extLst>
                    <a:ext uri="{9D8B030D-6E8A-4147-A177-3AD203B41FA5}">
                      <a16:colId xmlns:a16="http://schemas.microsoft.com/office/drawing/2014/main" val="722779652"/>
                    </a:ext>
                  </a:extLst>
                </a:gridCol>
                <a:gridCol w="5553075">
                  <a:extLst>
                    <a:ext uri="{9D8B030D-6E8A-4147-A177-3AD203B41FA5}">
                      <a16:colId xmlns:a16="http://schemas.microsoft.com/office/drawing/2014/main" val="356287947"/>
                    </a:ext>
                  </a:extLst>
                </a:gridCol>
              </a:tblGrid>
              <a:tr h="688821">
                <a:tc>
                  <a:txBody>
                    <a:bodyPr/>
                    <a:lstStyle/>
                    <a:p>
                      <a:pPr>
                        <a:buNone/>
                      </a:pPr>
                      <a:r>
                        <a:rPr lang="zh-CN" altLang="en-US" dirty="0"/>
                        <a:t>姓名</a:t>
                      </a:r>
                    </a:p>
                  </a:txBody>
                  <a:tcPr/>
                </a:tc>
                <a:tc>
                  <a:txBody>
                    <a:bodyPr/>
                    <a:lstStyle/>
                    <a:p>
                      <a:pPr>
                        <a:buNone/>
                      </a:pPr>
                      <a:r>
                        <a:rPr lang="zh-CN" altLang="en-US" dirty="0"/>
                        <a:t>角色</a:t>
                      </a:r>
                      <a:r>
                        <a:rPr lang="en-US" altLang="zh-CN" dirty="0"/>
                        <a:t>1</a:t>
                      </a:r>
                      <a:r>
                        <a:rPr lang="zh-CN" altLang="en-US" dirty="0"/>
                        <a:t>（负责人）</a:t>
                      </a:r>
                    </a:p>
                  </a:txBody>
                  <a:tcPr/>
                </a:tc>
                <a:tc>
                  <a:txBody>
                    <a:bodyPr/>
                    <a:lstStyle/>
                    <a:p>
                      <a:pPr>
                        <a:buNone/>
                      </a:pPr>
                      <a:r>
                        <a:rPr lang="zh-CN" altLang="en-US" dirty="0"/>
                        <a:t>角色</a:t>
                      </a:r>
                      <a:r>
                        <a:rPr lang="en-US" altLang="zh-CN" dirty="0"/>
                        <a:t>2</a:t>
                      </a:r>
                    </a:p>
                  </a:txBody>
                  <a:tcPr/>
                </a:tc>
                <a:tc>
                  <a:txBody>
                    <a:bodyPr/>
                    <a:lstStyle/>
                    <a:p>
                      <a:pPr>
                        <a:buNone/>
                      </a:pPr>
                      <a:r>
                        <a:rPr lang="zh-CN" altLang="en-US" dirty="0"/>
                        <a:t>职责</a:t>
                      </a:r>
                    </a:p>
                  </a:txBody>
                  <a:tcPr/>
                </a:tc>
                <a:extLst>
                  <a:ext uri="{0D108BD9-81ED-4DB2-BD59-A6C34878D82A}">
                    <a16:rowId xmlns:a16="http://schemas.microsoft.com/office/drawing/2014/main" val="2736487914"/>
                  </a:ext>
                </a:extLst>
              </a:tr>
              <a:tr h="672198">
                <a:tc>
                  <a:txBody>
                    <a:bodyPr/>
                    <a:lstStyle/>
                    <a:p>
                      <a:pPr indent="0">
                        <a:buNone/>
                      </a:pPr>
                      <a:r>
                        <a:rPr lang="zh-CN" sz="1800" b="0" dirty="0">
                          <a:solidFill>
                            <a:srgbClr val="000000"/>
                          </a:solidFill>
                          <a:latin typeface="+mn-ea"/>
                        </a:rPr>
                        <a:t>汪一帆</a:t>
                      </a:r>
                      <a:endParaRPr lang="zh-CN" altLang="en-US" sz="1800" b="0" dirty="0">
                        <a:solidFill>
                          <a:srgbClr val="000000"/>
                        </a:solidFill>
                        <a:latin typeface="+mn-ea"/>
                      </a:endParaRPr>
                    </a:p>
                  </a:txBody>
                  <a:tcPr marL="12700" marR="12700" marT="12700" anchor="ctr"/>
                </a:tc>
                <a:tc>
                  <a:txBody>
                    <a:bodyPr/>
                    <a:lstStyle/>
                    <a:p>
                      <a:pPr indent="0">
                        <a:buNone/>
                      </a:pPr>
                      <a:r>
                        <a:rPr lang="zh-CN" sz="1800" b="0" dirty="0">
                          <a:solidFill>
                            <a:srgbClr val="000000"/>
                          </a:solidFill>
                          <a:latin typeface="+mn-ea"/>
                        </a:rPr>
                        <a:t>项目经理</a:t>
                      </a:r>
                      <a:endParaRPr lang="zh-CN" altLang="en-US" sz="1800" b="0" dirty="0">
                        <a:solidFill>
                          <a:srgbClr val="000000"/>
                        </a:solidFill>
                        <a:latin typeface="+mn-ea"/>
                      </a:endParaRPr>
                    </a:p>
                  </a:txBody>
                  <a:tcPr marL="12700" marR="12700" marT="12700" anchor="ctr"/>
                </a:tc>
                <a:tc>
                  <a:txBody>
                    <a:bodyPr/>
                    <a:lstStyle/>
                    <a:p>
                      <a:pPr indent="0">
                        <a:buNone/>
                      </a:pPr>
                      <a:r>
                        <a:rPr lang="zh-CN" sz="1800" b="0" dirty="0">
                          <a:solidFill>
                            <a:srgbClr val="000000"/>
                          </a:solidFill>
                          <a:latin typeface="+mn-ea"/>
                        </a:rPr>
                        <a:t>项目测试人员</a:t>
                      </a:r>
                      <a:endParaRPr lang="zh-CN" altLang="en-US" sz="1800" b="0" dirty="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分配工作，把握项目进度，通过协调把各成员的要求或建议以任务形式分配，辅助项目测试经理完成项目测试</a:t>
                      </a:r>
                      <a:endParaRPr lang="zh-CN" altLang="en-US" sz="1800" b="0">
                        <a:solidFill>
                          <a:srgbClr val="000000"/>
                        </a:solidFill>
                        <a:latin typeface="+mn-ea"/>
                      </a:endParaRPr>
                    </a:p>
                  </a:txBody>
                  <a:tcPr marL="12700" marR="12700" marT="12700" anchor="ctr"/>
                </a:tc>
                <a:extLst>
                  <a:ext uri="{0D108BD9-81ED-4DB2-BD59-A6C34878D82A}">
                    <a16:rowId xmlns:a16="http://schemas.microsoft.com/office/drawing/2014/main" val="2720378110"/>
                  </a:ext>
                </a:extLst>
              </a:tr>
              <a:tr h="672198">
                <a:tc>
                  <a:txBody>
                    <a:bodyPr/>
                    <a:lstStyle/>
                    <a:p>
                      <a:pPr indent="0">
                        <a:buNone/>
                      </a:pPr>
                      <a:r>
                        <a:rPr lang="zh-CN" sz="1800" b="0">
                          <a:solidFill>
                            <a:srgbClr val="000000"/>
                          </a:solidFill>
                          <a:latin typeface="+mn-ea"/>
                        </a:rPr>
                        <a:t>主文浩</a:t>
                      </a:r>
                      <a:endParaRPr lang="zh-CN" altLang="en-US" sz="1800" b="0">
                        <a:solidFill>
                          <a:srgbClr val="000000"/>
                        </a:solidFill>
                        <a:latin typeface="+mn-ea"/>
                      </a:endParaRPr>
                    </a:p>
                  </a:txBody>
                  <a:tcPr marL="12700" marR="12700" marT="12700" anchor="ctr"/>
                </a:tc>
                <a:tc>
                  <a:txBody>
                    <a:bodyPr/>
                    <a:lstStyle/>
                    <a:p>
                      <a:pPr indent="0">
                        <a:buNone/>
                      </a:pPr>
                      <a:r>
                        <a:rPr lang="zh-CN" sz="1800" b="0" dirty="0">
                          <a:solidFill>
                            <a:srgbClr val="000000"/>
                          </a:solidFill>
                          <a:latin typeface="+mn-ea"/>
                        </a:rPr>
                        <a:t>界面设计经理</a:t>
                      </a:r>
                      <a:endParaRPr lang="zh-CN" altLang="en-US" sz="1800" b="0" dirty="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前端程序员</a:t>
                      </a:r>
                      <a:endParaRPr lang="zh-CN" altLang="en-US" sz="1800" b="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主要完成前端架构的设计与代码的编写</a:t>
                      </a:r>
                      <a:endParaRPr lang="zh-CN" altLang="en-US" sz="1800" b="0">
                        <a:solidFill>
                          <a:srgbClr val="000000"/>
                        </a:solidFill>
                        <a:latin typeface="+mn-ea"/>
                      </a:endParaRPr>
                    </a:p>
                  </a:txBody>
                  <a:tcPr marL="12700" marR="12700" marT="12700" anchor="ctr"/>
                </a:tc>
                <a:extLst>
                  <a:ext uri="{0D108BD9-81ED-4DB2-BD59-A6C34878D82A}">
                    <a16:rowId xmlns:a16="http://schemas.microsoft.com/office/drawing/2014/main" val="2829059543"/>
                  </a:ext>
                </a:extLst>
              </a:tr>
              <a:tr h="672198">
                <a:tc>
                  <a:txBody>
                    <a:bodyPr/>
                    <a:lstStyle/>
                    <a:p>
                      <a:pPr indent="0">
                        <a:buNone/>
                      </a:pPr>
                      <a:r>
                        <a:rPr lang="zh-CN" sz="1800" b="0">
                          <a:solidFill>
                            <a:srgbClr val="000000"/>
                          </a:solidFill>
                          <a:latin typeface="+mn-ea"/>
                        </a:rPr>
                        <a:t>申志宇</a:t>
                      </a:r>
                      <a:endParaRPr lang="zh-CN" altLang="en-US" sz="1800" b="0">
                        <a:solidFill>
                          <a:srgbClr val="000000"/>
                        </a:solidFill>
                        <a:latin typeface="+mn-ea"/>
                      </a:endParaRPr>
                    </a:p>
                  </a:txBody>
                  <a:tcPr marL="12700" marR="12700" marT="12700" anchor="ctr"/>
                </a:tc>
                <a:tc>
                  <a:txBody>
                    <a:bodyPr/>
                    <a:lstStyle/>
                    <a:p>
                      <a:pPr indent="0">
                        <a:buNone/>
                      </a:pPr>
                      <a:r>
                        <a:rPr lang="zh-CN" sz="1800" b="0" dirty="0">
                          <a:solidFill>
                            <a:srgbClr val="000000"/>
                          </a:solidFill>
                          <a:latin typeface="+mn-ea"/>
                        </a:rPr>
                        <a:t>架构设计经理</a:t>
                      </a:r>
                      <a:endParaRPr lang="zh-CN" altLang="en-US" sz="1800" b="0" dirty="0">
                        <a:solidFill>
                          <a:srgbClr val="000000"/>
                        </a:solidFill>
                        <a:latin typeface="+mn-ea"/>
                      </a:endParaRPr>
                    </a:p>
                  </a:txBody>
                  <a:tcPr marL="12700" marR="12700" marT="12700" anchor="ctr"/>
                </a:tc>
                <a:tc>
                  <a:txBody>
                    <a:bodyPr/>
                    <a:lstStyle/>
                    <a:p>
                      <a:pPr indent="0">
                        <a:buNone/>
                      </a:pPr>
                      <a:r>
                        <a:rPr lang="zh-CN" sz="1800" b="0" dirty="0">
                          <a:solidFill>
                            <a:srgbClr val="000000"/>
                          </a:solidFill>
                          <a:latin typeface="+mn-ea"/>
                        </a:rPr>
                        <a:t>后端程序员</a:t>
                      </a:r>
                      <a:endParaRPr lang="zh-CN" altLang="en-US" sz="1800" b="0" dirty="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主要完成后端数据库的设计与代码的编写</a:t>
                      </a:r>
                      <a:endParaRPr lang="zh-CN" altLang="en-US" sz="1800" b="0">
                        <a:solidFill>
                          <a:srgbClr val="000000"/>
                        </a:solidFill>
                        <a:latin typeface="+mn-ea"/>
                      </a:endParaRPr>
                    </a:p>
                  </a:txBody>
                  <a:tcPr marL="12700" marR="12700" marT="12700" anchor="ctr"/>
                </a:tc>
                <a:extLst>
                  <a:ext uri="{0D108BD9-81ED-4DB2-BD59-A6C34878D82A}">
                    <a16:rowId xmlns:a16="http://schemas.microsoft.com/office/drawing/2014/main" val="1101375103"/>
                  </a:ext>
                </a:extLst>
              </a:tr>
              <a:tr h="672198">
                <a:tc>
                  <a:txBody>
                    <a:bodyPr/>
                    <a:lstStyle/>
                    <a:p>
                      <a:pPr indent="0">
                        <a:buNone/>
                      </a:pPr>
                      <a:r>
                        <a:rPr lang="zh-CN" sz="1800" b="0">
                          <a:solidFill>
                            <a:srgbClr val="000000"/>
                          </a:solidFill>
                          <a:latin typeface="+mn-ea"/>
                        </a:rPr>
                        <a:t>张明熙</a:t>
                      </a:r>
                      <a:endParaRPr lang="zh-CN" altLang="en-US" sz="1800" b="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软件项目经理</a:t>
                      </a:r>
                      <a:endParaRPr lang="zh-CN" altLang="en-US" sz="1800" b="0">
                        <a:solidFill>
                          <a:srgbClr val="000000"/>
                        </a:solidFill>
                        <a:latin typeface="+mn-ea"/>
                      </a:endParaRPr>
                    </a:p>
                  </a:txBody>
                  <a:tcPr marL="12700" marR="12700" marT="12700" anchor="ctr"/>
                </a:tc>
                <a:tc>
                  <a:txBody>
                    <a:bodyPr/>
                    <a:lstStyle/>
                    <a:p>
                      <a:pPr indent="0">
                        <a:buNone/>
                      </a:pPr>
                      <a:r>
                        <a:rPr lang="zh-CN" sz="1800" b="0" dirty="0">
                          <a:solidFill>
                            <a:srgbClr val="000000"/>
                          </a:solidFill>
                          <a:latin typeface="+mn-ea"/>
                        </a:rPr>
                        <a:t>会议记录人员</a:t>
                      </a:r>
                      <a:endParaRPr lang="zh-CN" altLang="en-US" sz="1800" b="0" dirty="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对每次会议的时间、地点、内容进行记录，并完成部分文档的编写</a:t>
                      </a:r>
                      <a:endParaRPr lang="zh-CN" altLang="en-US" sz="1800" b="0">
                        <a:solidFill>
                          <a:srgbClr val="000000"/>
                        </a:solidFill>
                        <a:latin typeface="+mn-ea"/>
                      </a:endParaRPr>
                    </a:p>
                  </a:txBody>
                  <a:tcPr marL="12700" marR="12700" marT="12700" anchor="ctr"/>
                </a:tc>
                <a:extLst>
                  <a:ext uri="{0D108BD9-81ED-4DB2-BD59-A6C34878D82A}">
                    <a16:rowId xmlns:a16="http://schemas.microsoft.com/office/drawing/2014/main" val="3742696809"/>
                  </a:ext>
                </a:extLst>
              </a:tr>
              <a:tr h="672198">
                <a:tc>
                  <a:txBody>
                    <a:bodyPr/>
                    <a:lstStyle/>
                    <a:p>
                      <a:pPr indent="0">
                        <a:buNone/>
                      </a:pPr>
                      <a:r>
                        <a:rPr lang="zh-CN" sz="1800" b="0">
                          <a:solidFill>
                            <a:srgbClr val="000000"/>
                          </a:solidFill>
                          <a:latin typeface="+mn-ea"/>
                        </a:rPr>
                        <a:t>胡港</a:t>
                      </a:r>
                      <a:endParaRPr lang="zh-CN" altLang="en-US" sz="1800" b="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系统工程经理</a:t>
                      </a:r>
                      <a:endParaRPr lang="zh-CN" altLang="en-US" sz="1800" b="0">
                        <a:solidFill>
                          <a:srgbClr val="000000"/>
                        </a:solidFill>
                        <a:latin typeface="+mn-ea"/>
                      </a:endParaRPr>
                    </a:p>
                  </a:txBody>
                  <a:tcPr marL="12700" marR="12700" marT="12700" anchor="ctr"/>
                </a:tc>
                <a:tc>
                  <a:txBody>
                    <a:bodyPr/>
                    <a:lstStyle/>
                    <a:p>
                      <a:pPr indent="0">
                        <a:buNone/>
                      </a:pPr>
                      <a:r>
                        <a:rPr lang="zh-CN" sz="1800" b="0" dirty="0">
                          <a:solidFill>
                            <a:srgbClr val="000000"/>
                          </a:solidFill>
                          <a:latin typeface="+mn-ea"/>
                          <a:cs typeface="+mn-ea"/>
                        </a:rPr>
                        <a:t>ppt制作人员</a:t>
                      </a:r>
                      <a:endParaRPr lang="zh-CN" altLang="en-US" sz="1800" b="0" dirty="0">
                        <a:solidFill>
                          <a:srgbClr val="000000"/>
                        </a:solidFill>
                        <a:latin typeface="+mn-ea"/>
                        <a:cs typeface="+mn-ea"/>
                      </a:endParaRPr>
                    </a:p>
                  </a:txBody>
                  <a:tcPr marL="12700" marR="12700" marT="12700" anchor="ctr"/>
                </a:tc>
                <a:tc>
                  <a:txBody>
                    <a:bodyPr/>
                    <a:lstStyle/>
                    <a:p>
                      <a:pPr indent="0">
                        <a:buNone/>
                      </a:pPr>
                      <a:r>
                        <a:rPr lang="zh-CN" sz="1800" b="0" dirty="0">
                          <a:solidFill>
                            <a:srgbClr val="000000"/>
                          </a:solidFill>
                          <a:latin typeface="+mn-ea"/>
                          <a:cs typeface="+mn-ea"/>
                        </a:rPr>
                        <a:t>制作ppt，并在制作的过程中与大家沟通交流，尽量保证大家的想法都能被展示，完成部分文档的编写</a:t>
                      </a:r>
                      <a:endParaRPr lang="zh-CN" altLang="en-US" sz="1800" b="0" dirty="0">
                        <a:solidFill>
                          <a:srgbClr val="000000"/>
                        </a:solidFill>
                        <a:latin typeface="+mn-ea"/>
                        <a:cs typeface="+mn-ea"/>
                      </a:endParaRPr>
                    </a:p>
                  </a:txBody>
                  <a:tcPr marL="12700" marR="12700" marT="12700" anchor="ctr"/>
                </a:tc>
                <a:extLst>
                  <a:ext uri="{0D108BD9-81ED-4DB2-BD59-A6C34878D82A}">
                    <a16:rowId xmlns:a16="http://schemas.microsoft.com/office/drawing/2014/main" val="23771650"/>
                  </a:ext>
                </a:extLst>
              </a:tr>
              <a:tr h="672198">
                <a:tc>
                  <a:txBody>
                    <a:bodyPr/>
                    <a:lstStyle/>
                    <a:p>
                      <a:pPr indent="0">
                        <a:buNone/>
                      </a:pPr>
                      <a:r>
                        <a:rPr lang="zh-CN" sz="1800" b="0">
                          <a:solidFill>
                            <a:srgbClr val="000000"/>
                          </a:solidFill>
                          <a:latin typeface="+mn-ea"/>
                          <a:cs typeface="+mn-ea"/>
                        </a:rPr>
                        <a:t>冯蒙博</a:t>
                      </a:r>
                      <a:endParaRPr lang="zh-CN" altLang="en-US" sz="1800" b="0">
                        <a:solidFill>
                          <a:srgbClr val="000000"/>
                        </a:solidFill>
                        <a:latin typeface="+mn-ea"/>
                        <a:cs typeface="+mn-ea"/>
                      </a:endParaRPr>
                    </a:p>
                  </a:txBody>
                  <a:tcPr marL="12700" marR="12700" marT="12700" anchor="ctr"/>
                </a:tc>
                <a:tc>
                  <a:txBody>
                    <a:bodyPr/>
                    <a:lstStyle/>
                    <a:p>
                      <a:pPr indent="0">
                        <a:buNone/>
                      </a:pPr>
                      <a:r>
                        <a:rPr lang="zh-CN" sz="1800" b="0">
                          <a:solidFill>
                            <a:srgbClr val="000000"/>
                          </a:solidFill>
                          <a:latin typeface="+mn-ea"/>
                        </a:rPr>
                        <a:t>项目测试经理</a:t>
                      </a:r>
                      <a:endParaRPr lang="zh-CN" altLang="en-US" sz="1800" b="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项目分析人员</a:t>
                      </a:r>
                      <a:endParaRPr lang="zh-CN" altLang="en-US" sz="1800" b="0">
                        <a:solidFill>
                          <a:srgbClr val="000000"/>
                        </a:solidFill>
                        <a:latin typeface="+mn-ea"/>
                      </a:endParaRPr>
                    </a:p>
                  </a:txBody>
                  <a:tcPr marL="12700" marR="12700" marT="12700" anchor="ctr"/>
                </a:tc>
                <a:tc>
                  <a:txBody>
                    <a:bodyPr/>
                    <a:lstStyle/>
                    <a:p>
                      <a:pPr indent="0">
                        <a:buNone/>
                      </a:pPr>
                      <a:r>
                        <a:rPr lang="zh-CN" sz="1800" b="0" dirty="0">
                          <a:solidFill>
                            <a:srgbClr val="000000"/>
                          </a:solidFill>
                          <a:latin typeface="+mn-ea"/>
                        </a:rPr>
                        <a:t>对项目的经济条件进行预算，并完成项目风险分析，分配项目测试任务并完成项目测试</a:t>
                      </a:r>
                      <a:endParaRPr lang="zh-CN" altLang="en-US" sz="1800" b="0" dirty="0">
                        <a:solidFill>
                          <a:srgbClr val="000000"/>
                        </a:solidFill>
                        <a:latin typeface="+mn-ea"/>
                      </a:endParaRPr>
                    </a:p>
                  </a:txBody>
                  <a:tcPr marL="12700" marR="12700" marT="12700" anchor="ctr"/>
                </a:tc>
                <a:extLst>
                  <a:ext uri="{0D108BD9-81ED-4DB2-BD59-A6C34878D82A}">
                    <a16:rowId xmlns:a16="http://schemas.microsoft.com/office/drawing/2014/main" val="3138227388"/>
                  </a:ext>
                </a:extLst>
              </a:tr>
              <a:tr h="672198">
                <a:tc>
                  <a:txBody>
                    <a:bodyPr/>
                    <a:lstStyle/>
                    <a:p>
                      <a:pPr indent="0">
                        <a:buNone/>
                      </a:pPr>
                      <a:r>
                        <a:rPr lang="zh-CN" sz="1800" b="0">
                          <a:solidFill>
                            <a:srgbClr val="000000"/>
                          </a:solidFill>
                          <a:latin typeface="+mn-ea"/>
                        </a:rPr>
                        <a:t>张雅彬</a:t>
                      </a:r>
                      <a:endParaRPr lang="zh-CN" altLang="en-US" sz="1800" b="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软件配置经理</a:t>
                      </a:r>
                      <a:endParaRPr lang="zh-CN" altLang="en-US" sz="1800" b="0">
                        <a:solidFill>
                          <a:srgbClr val="000000"/>
                        </a:solidFill>
                        <a:latin typeface="+mn-ea"/>
                      </a:endParaRPr>
                    </a:p>
                  </a:txBody>
                  <a:tcPr marL="12700" marR="12700" marT="12700" anchor="ctr"/>
                </a:tc>
                <a:tc>
                  <a:txBody>
                    <a:bodyPr/>
                    <a:lstStyle/>
                    <a:p>
                      <a:pPr indent="0">
                        <a:buNone/>
                      </a:pPr>
                      <a:r>
                        <a:rPr lang="zh-CN" sz="1800" b="0">
                          <a:solidFill>
                            <a:srgbClr val="000000"/>
                          </a:solidFill>
                          <a:latin typeface="+mn-ea"/>
                        </a:rPr>
                        <a:t>接口设计程序员</a:t>
                      </a:r>
                      <a:endParaRPr lang="zh-CN" altLang="en-US" sz="1800" b="0">
                        <a:solidFill>
                          <a:srgbClr val="000000"/>
                        </a:solidFill>
                        <a:latin typeface="+mn-ea"/>
                      </a:endParaRPr>
                    </a:p>
                  </a:txBody>
                  <a:tcPr marL="12700" marR="12700" marT="12700" anchor="ctr"/>
                </a:tc>
                <a:tc>
                  <a:txBody>
                    <a:bodyPr/>
                    <a:lstStyle/>
                    <a:p>
                      <a:pPr indent="0">
                        <a:buNone/>
                      </a:pPr>
                      <a:r>
                        <a:rPr lang="zh-CN" sz="1800" b="0" dirty="0">
                          <a:solidFill>
                            <a:srgbClr val="000000"/>
                          </a:solidFill>
                          <a:latin typeface="+mn-ea"/>
                        </a:rPr>
                        <a:t>完成接口设计，并实现前端与后端代码的连接</a:t>
                      </a:r>
                      <a:endParaRPr lang="zh-CN" altLang="en-US" sz="1800" b="0" dirty="0">
                        <a:solidFill>
                          <a:srgbClr val="000000"/>
                        </a:solidFill>
                        <a:latin typeface="+mn-ea"/>
                      </a:endParaRPr>
                    </a:p>
                  </a:txBody>
                  <a:tcPr marL="12700" marR="12700" marT="12700" anchor="ctr"/>
                </a:tc>
                <a:extLst>
                  <a:ext uri="{0D108BD9-81ED-4DB2-BD59-A6C34878D82A}">
                    <a16:rowId xmlns:a16="http://schemas.microsoft.com/office/drawing/2014/main" val="1598010949"/>
                  </a:ext>
                </a:extLst>
              </a:tr>
            </a:tbl>
          </a:graphicData>
        </a:graphic>
      </p:graphicFrame>
    </p:spTree>
    <p:extLst>
      <p:ext uri="{BB962C8B-B14F-4D97-AF65-F5344CB8AC3E}">
        <p14:creationId xmlns:p14="http://schemas.microsoft.com/office/powerpoint/2010/main" val="38113320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96074" y="2633882"/>
            <a:ext cx="6814626" cy="175432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谢谢</a:t>
            </a:r>
            <a:endParaRPr kumimoji="0" lang="en-US" altLang="zh-CN" sz="800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THANK YOU</a:t>
            </a:r>
            <a:endParaRPr kumimoji="0" lang="zh-CN" altLang="en-US"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19531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8523" y="-1276771"/>
            <a:ext cx="13270523" cy="7819292"/>
            <a:chOff x="-1078523" y="-961292"/>
            <a:chExt cx="13270523" cy="7819292"/>
          </a:xfrm>
        </p:grpSpPr>
        <p:sp>
          <p:nvSpPr>
            <p:cNvPr id="18" name="矩形 17"/>
            <p:cNvSpPr/>
            <p:nvPr/>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正五边形 4"/>
          <p:cNvSpPr/>
          <p:nvPr/>
        </p:nvSpPr>
        <p:spPr>
          <a:xfrm>
            <a:off x="-2948078" y="-980533"/>
            <a:ext cx="8202169" cy="7811589"/>
          </a:xfrm>
          <a:prstGeom prst="pent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877314" y="1516336"/>
            <a:ext cx="4330634" cy="3821973"/>
            <a:chOff x="6877314" y="1516336"/>
            <a:chExt cx="4330634" cy="3821973"/>
          </a:xfrm>
        </p:grpSpPr>
        <p:sp>
          <p:nvSpPr>
            <p:cNvPr id="28" name="文本框 27"/>
            <p:cNvSpPr txBox="1"/>
            <p:nvPr/>
          </p:nvSpPr>
          <p:spPr>
            <a:xfrm>
              <a:off x="7018523" y="1516336"/>
              <a:ext cx="4189425"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a:t>
              </a:r>
              <a:r>
                <a:rPr lang="en-US" altLang="zh-CN" sz="3200" b="1" dirty="0">
                  <a:solidFill>
                    <a:srgbClr val="FFC000"/>
                  </a:solidFill>
                  <a:latin typeface="微软雅黑" panose="020B0503020204020204" pitchFamily="34" charset="-122"/>
                  <a:ea typeface="微软雅黑" panose="020B0503020204020204" pitchFamily="34" charset="-122"/>
                </a:rPr>
                <a:t>1</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数据结构</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29" name="矩形 5"/>
            <p:cNvSpPr>
              <a:spLocks noChangeArrowheads="1"/>
            </p:cNvSpPr>
            <p:nvPr/>
          </p:nvSpPr>
          <p:spPr bwMode="auto">
            <a:xfrm>
              <a:off x="6877314" y="1516336"/>
              <a:ext cx="141210" cy="584775"/>
            </a:xfrm>
            <a:prstGeom prst="rect">
              <a:avLst/>
            </a:prstGeom>
            <a:solidFill>
              <a:srgbClr val="FFC00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30" name="矩形 5"/>
            <p:cNvSpPr>
              <a:spLocks noChangeArrowheads="1"/>
            </p:cNvSpPr>
            <p:nvPr/>
          </p:nvSpPr>
          <p:spPr bwMode="auto">
            <a:xfrm>
              <a:off x="6877314" y="3134935"/>
              <a:ext cx="141210" cy="584775"/>
            </a:xfrm>
            <a:prstGeom prst="rect">
              <a:avLst/>
            </a:prstGeom>
            <a:solidFill>
              <a:srgbClr val="FFC00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32" name="文本框 31"/>
            <p:cNvSpPr txBox="1"/>
            <p:nvPr/>
          </p:nvSpPr>
          <p:spPr>
            <a:xfrm>
              <a:off x="7018524" y="4753534"/>
              <a:ext cx="4071502"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a:t>
              </a:r>
              <a:r>
                <a:rPr lang="en-US" altLang="zh-CN" sz="3200" b="1" dirty="0">
                  <a:solidFill>
                    <a:srgbClr val="FFC000"/>
                  </a:solidFill>
                  <a:latin typeface="微软雅黑" panose="020B0503020204020204" pitchFamily="34" charset="-122"/>
                  <a:ea typeface="微软雅黑" panose="020B0503020204020204" pitchFamily="34" charset="-122"/>
                </a:rPr>
                <a:t>3</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文档更新</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3" name="矩形 5"/>
            <p:cNvSpPr>
              <a:spLocks noChangeArrowheads="1"/>
            </p:cNvSpPr>
            <p:nvPr/>
          </p:nvSpPr>
          <p:spPr bwMode="auto">
            <a:xfrm>
              <a:off x="6877314" y="4753534"/>
              <a:ext cx="141210" cy="584775"/>
            </a:xfrm>
            <a:prstGeom prst="rect">
              <a:avLst/>
            </a:prstGeom>
            <a:solidFill>
              <a:srgbClr val="FFC00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35" name="文本框 34"/>
            <p:cNvSpPr txBox="1"/>
            <p:nvPr/>
          </p:nvSpPr>
          <p:spPr>
            <a:xfrm>
              <a:off x="7018523" y="3158507"/>
              <a:ext cx="4071503"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a:t>
              </a:r>
              <a:r>
                <a:rPr lang="en-US" altLang="zh-CN" sz="3200" b="1" dirty="0">
                  <a:solidFill>
                    <a:srgbClr val="FFC000"/>
                  </a:solidFill>
                  <a:latin typeface="微软雅黑" panose="020B0503020204020204" pitchFamily="34" charset="-122"/>
                  <a:ea typeface="微软雅黑" panose="020B0503020204020204" pitchFamily="34" charset="-122"/>
                </a:rPr>
                <a:t>2</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界面设计</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153007" y="2648114"/>
            <a:ext cx="3133725" cy="1785104"/>
          </a:xfrm>
          <a:prstGeom prst="rect">
            <a:avLst/>
          </a:prstGeom>
          <a:noFill/>
        </p:spPr>
        <p:txBody>
          <a:bodyPr wrap="square" rtlCol="0">
            <a:spAutoFit/>
          </a:bodyPr>
          <a:lstStyle/>
          <a:p>
            <a:pPr algn="r">
              <a:lnSpc>
                <a:spcPts val="6600"/>
              </a:lnSpc>
            </a:pPr>
            <a:r>
              <a:rPr lang="en-US" altLang="zh-CN" sz="6600" kern="600" spc="300" dirty="0">
                <a:solidFill>
                  <a:schemeClr val="bg1"/>
                </a:solidFill>
                <a:latin typeface="微软雅黑" panose="020B0503020204020204" pitchFamily="34" charset="-122"/>
                <a:ea typeface="微软雅黑" panose="020B0503020204020204" pitchFamily="34" charset="-122"/>
              </a:rPr>
              <a:t>C</a:t>
            </a:r>
            <a:r>
              <a:rPr lang="en-US" altLang="zh-CN" sz="6600" kern="600" spc="300" dirty="0">
                <a:solidFill>
                  <a:srgbClr val="FFC000"/>
                </a:solidFill>
                <a:latin typeface="微软雅黑" panose="020B0503020204020204" pitchFamily="34" charset="-122"/>
                <a:ea typeface="微软雅黑" panose="020B0503020204020204" pitchFamily="34" charset="-122"/>
              </a:rPr>
              <a:t>   </a:t>
            </a:r>
            <a:r>
              <a:rPr lang="en-US" altLang="zh-CN" sz="6600" kern="600" spc="300" dirty="0">
                <a:solidFill>
                  <a:schemeClr val="bg1"/>
                </a:solidFill>
                <a:latin typeface="微软雅黑" panose="020B0503020204020204" pitchFamily="34" charset="-122"/>
                <a:ea typeface="微软雅黑" panose="020B0503020204020204" pitchFamily="34" charset="-122"/>
              </a:rPr>
              <a:t>N</a:t>
            </a:r>
          </a:p>
          <a:p>
            <a:pPr algn="r">
              <a:lnSpc>
                <a:spcPts val="6600"/>
              </a:lnSpc>
            </a:pPr>
            <a:r>
              <a:rPr lang="en-US" altLang="zh-CN" sz="6600" kern="600" spc="300" dirty="0">
                <a:solidFill>
                  <a:schemeClr val="bg1"/>
                </a:solidFill>
                <a:latin typeface="微软雅黑" panose="020B0503020204020204" pitchFamily="34" charset="-122"/>
                <a:ea typeface="微软雅黑" panose="020B0503020204020204" pitchFamily="34" charset="-122"/>
              </a:rPr>
              <a:t>TENTS</a:t>
            </a:r>
            <a:endParaRPr lang="zh-CN" altLang="en-US" sz="6600" kern="600" spc="300" dirty="0">
              <a:solidFill>
                <a:schemeClr val="bg1"/>
              </a:solidFill>
              <a:latin typeface="微软雅黑" panose="020B0503020204020204" pitchFamily="34" charset="-122"/>
              <a:ea typeface="微软雅黑" panose="020B0503020204020204" pitchFamily="34" charset="-122"/>
            </a:endParaRPr>
          </a:p>
        </p:txBody>
      </p:sp>
      <p:sp>
        <p:nvSpPr>
          <p:cNvPr id="31" name="任意多边形 30"/>
          <p:cNvSpPr/>
          <p:nvPr/>
        </p:nvSpPr>
        <p:spPr>
          <a:xfrm>
            <a:off x="2590582" y="2639593"/>
            <a:ext cx="783490" cy="787730"/>
          </a:xfrm>
          <a:custGeom>
            <a:avLst/>
            <a:gdLst>
              <a:gd name="connsiteX0" fmla="*/ 1008058 w 1451354"/>
              <a:gd name="connsiteY0" fmla="*/ 1355958 h 1459200"/>
              <a:gd name="connsiteX1" fmla="*/ 1001763 w 1451354"/>
              <a:gd name="connsiteY1" fmla="*/ 1361266 h 1459200"/>
              <a:gd name="connsiteX2" fmla="*/ 688005 w 1451354"/>
              <a:gd name="connsiteY2" fmla="*/ 1459200 h 1459200"/>
              <a:gd name="connsiteX3" fmla="*/ 126831 w 1451354"/>
              <a:gd name="connsiteY3" fmla="*/ 885762 h 1459200"/>
              <a:gd name="connsiteX4" fmla="*/ 291196 w 1451354"/>
              <a:gd name="connsiteY4" fmla="*/ 480280 h 1459200"/>
              <a:gd name="connsiteX5" fmla="*/ 345462 w 1451354"/>
              <a:gd name="connsiteY5" fmla="*/ 434528 h 1459200"/>
              <a:gd name="connsiteX6" fmla="*/ 310447 w 1451354"/>
              <a:gd name="connsiteY6" fmla="*/ 499038 h 1459200"/>
              <a:gd name="connsiteX7" fmla="*/ 261282 w 1451354"/>
              <a:gd name="connsiteY7" fmla="*/ 742556 h 1459200"/>
              <a:gd name="connsiteX8" fmla="*/ 886898 w 1451354"/>
              <a:gd name="connsiteY8" fmla="*/ 1368172 h 1459200"/>
              <a:gd name="connsiteX9" fmla="*/ 1024672 w 1451354"/>
              <a:gd name="connsiteY9" fmla="*/ 362075 h 1459200"/>
              <a:gd name="connsiteX10" fmla="*/ 960162 w 1451354"/>
              <a:gd name="connsiteY10" fmla="*/ 327060 h 1459200"/>
              <a:gd name="connsiteX11" fmla="*/ 716644 w 1451354"/>
              <a:gd name="connsiteY11" fmla="*/ 277896 h 1459200"/>
              <a:gd name="connsiteX12" fmla="*/ 91028 w 1451354"/>
              <a:gd name="connsiteY12" fmla="*/ 903512 h 1459200"/>
              <a:gd name="connsiteX13" fmla="*/ 103242 w 1451354"/>
              <a:gd name="connsiteY13" fmla="*/ 1024672 h 1459200"/>
              <a:gd name="connsiteX14" fmla="*/ 97934 w 1451354"/>
              <a:gd name="connsiteY14" fmla="*/ 1018377 h 1459200"/>
              <a:gd name="connsiteX15" fmla="*/ 0 w 1451354"/>
              <a:gd name="connsiteY15" fmla="*/ 704619 h 1459200"/>
              <a:gd name="connsiteX16" fmla="*/ 573438 w 1451354"/>
              <a:gd name="connsiteY16" fmla="*/ 143445 h 1459200"/>
              <a:gd name="connsiteX17" fmla="*/ 978920 w 1451354"/>
              <a:gd name="connsiteY17" fmla="*/ 307809 h 1459200"/>
              <a:gd name="connsiteX18" fmla="*/ 1307909 w 1451354"/>
              <a:gd name="connsiteY18" fmla="*/ 573438 h 1459200"/>
              <a:gd name="connsiteX19" fmla="*/ 1143545 w 1451354"/>
              <a:gd name="connsiteY19" fmla="*/ 978920 h 1459200"/>
              <a:gd name="connsiteX20" fmla="*/ 1089279 w 1451354"/>
              <a:gd name="connsiteY20" fmla="*/ 1024672 h 1459200"/>
              <a:gd name="connsiteX21" fmla="*/ 1124295 w 1451354"/>
              <a:gd name="connsiteY21" fmla="*/ 960162 h 1459200"/>
              <a:gd name="connsiteX22" fmla="*/ 1173459 w 1451354"/>
              <a:gd name="connsiteY22" fmla="*/ 716644 h 1459200"/>
              <a:gd name="connsiteX23" fmla="*/ 547843 w 1451354"/>
              <a:gd name="connsiteY23" fmla="*/ 91028 h 1459200"/>
              <a:gd name="connsiteX24" fmla="*/ 426683 w 1451354"/>
              <a:gd name="connsiteY24" fmla="*/ 103241 h 1459200"/>
              <a:gd name="connsiteX25" fmla="*/ 432978 w 1451354"/>
              <a:gd name="connsiteY25" fmla="*/ 97933 h 1459200"/>
              <a:gd name="connsiteX26" fmla="*/ 746736 w 1451354"/>
              <a:gd name="connsiteY26" fmla="*/ 0 h 1459200"/>
              <a:gd name="connsiteX27" fmla="*/ 1307909 w 1451354"/>
              <a:gd name="connsiteY27" fmla="*/ 573438 h 1459200"/>
              <a:gd name="connsiteX28" fmla="*/ 1451354 w 1451354"/>
              <a:gd name="connsiteY28" fmla="*/ 768297 h 1459200"/>
              <a:gd name="connsiteX29" fmla="*/ 877916 w 1451354"/>
              <a:gd name="connsiteY29" fmla="*/ 1329471 h 1459200"/>
              <a:gd name="connsiteX30" fmla="*/ 472434 w 1451354"/>
              <a:gd name="connsiteY30" fmla="*/ 1165107 h 1459200"/>
              <a:gd name="connsiteX31" fmla="*/ 426682 w 1451354"/>
              <a:gd name="connsiteY31" fmla="*/ 1110841 h 1459200"/>
              <a:gd name="connsiteX32" fmla="*/ 491192 w 1451354"/>
              <a:gd name="connsiteY32" fmla="*/ 1145856 h 1459200"/>
              <a:gd name="connsiteX33" fmla="*/ 734710 w 1451354"/>
              <a:gd name="connsiteY33" fmla="*/ 1195020 h 1459200"/>
              <a:gd name="connsiteX34" fmla="*/ 1360326 w 1451354"/>
              <a:gd name="connsiteY34" fmla="*/ 569404 h 1459200"/>
              <a:gd name="connsiteX35" fmla="*/ 1348112 w 1451354"/>
              <a:gd name="connsiteY35" fmla="*/ 448244 h 1459200"/>
              <a:gd name="connsiteX36" fmla="*/ 1353420 w 1451354"/>
              <a:gd name="connsiteY36" fmla="*/ 454539 h 1459200"/>
              <a:gd name="connsiteX37" fmla="*/ 1451354 w 1451354"/>
              <a:gd name="connsiteY37" fmla="*/ 768297 h 14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51354" h="1459200">
                <a:moveTo>
                  <a:pt x="1008058" y="1355958"/>
                </a:moveTo>
                <a:lnTo>
                  <a:pt x="1001763" y="1361266"/>
                </a:lnTo>
                <a:cubicBezTo>
                  <a:pt x="912199" y="1423096"/>
                  <a:pt x="804228" y="1459200"/>
                  <a:pt x="688005" y="1459200"/>
                </a:cubicBezTo>
                <a:cubicBezTo>
                  <a:pt x="378077" y="1459200"/>
                  <a:pt x="126831" y="1202463"/>
                  <a:pt x="126831" y="885762"/>
                </a:cubicBezTo>
                <a:cubicBezTo>
                  <a:pt x="126831" y="727411"/>
                  <a:pt x="189644" y="584052"/>
                  <a:pt x="291196" y="480280"/>
                </a:cubicBezTo>
                <a:lnTo>
                  <a:pt x="345462" y="434528"/>
                </a:lnTo>
                <a:lnTo>
                  <a:pt x="310447" y="499038"/>
                </a:lnTo>
                <a:cubicBezTo>
                  <a:pt x="278789" y="573886"/>
                  <a:pt x="261283" y="656176"/>
                  <a:pt x="261282" y="742556"/>
                </a:cubicBezTo>
                <a:cubicBezTo>
                  <a:pt x="261282" y="1088074"/>
                  <a:pt x="541380" y="1368172"/>
                  <a:pt x="886898" y="1368172"/>
                </a:cubicBezTo>
                <a:close/>
                <a:moveTo>
                  <a:pt x="1024672" y="362075"/>
                </a:moveTo>
                <a:lnTo>
                  <a:pt x="960162" y="327060"/>
                </a:lnTo>
                <a:cubicBezTo>
                  <a:pt x="885314" y="295402"/>
                  <a:pt x="803024" y="277896"/>
                  <a:pt x="716644" y="277896"/>
                </a:cubicBezTo>
                <a:cubicBezTo>
                  <a:pt x="371126" y="277896"/>
                  <a:pt x="91028" y="557994"/>
                  <a:pt x="91028" y="903512"/>
                </a:cubicBezTo>
                <a:lnTo>
                  <a:pt x="103242" y="1024672"/>
                </a:lnTo>
                <a:lnTo>
                  <a:pt x="97934" y="1018377"/>
                </a:lnTo>
                <a:cubicBezTo>
                  <a:pt x="36104" y="928813"/>
                  <a:pt x="0" y="820842"/>
                  <a:pt x="0" y="704619"/>
                </a:cubicBezTo>
                <a:cubicBezTo>
                  <a:pt x="0" y="394691"/>
                  <a:pt x="256737" y="143445"/>
                  <a:pt x="573438" y="143445"/>
                </a:cubicBezTo>
                <a:cubicBezTo>
                  <a:pt x="731789" y="143445"/>
                  <a:pt x="875148" y="206257"/>
                  <a:pt x="978920" y="307809"/>
                </a:cubicBezTo>
                <a:close/>
                <a:moveTo>
                  <a:pt x="1307909" y="573438"/>
                </a:moveTo>
                <a:cubicBezTo>
                  <a:pt x="1307909" y="731789"/>
                  <a:pt x="1245098" y="875148"/>
                  <a:pt x="1143545" y="978920"/>
                </a:cubicBezTo>
                <a:lnTo>
                  <a:pt x="1089279" y="1024672"/>
                </a:lnTo>
                <a:lnTo>
                  <a:pt x="1124295" y="960162"/>
                </a:lnTo>
                <a:cubicBezTo>
                  <a:pt x="1155953" y="885314"/>
                  <a:pt x="1173459" y="803024"/>
                  <a:pt x="1173459" y="716644"/>
                </a:cubicBezTo>
                <a:cubicBezTo>
                  <a:pt x="1173459" y="371126"/>
                  <a:pt x="893361" y="91028"/>
                  <a:pt x="547843" y="91028"/>
                </a:cubicBezTo>
                <a:lnTo>
                  <a:pt x="426683" y="103241"/>
                </a:lnTo>
                <a:lnTo>
                  <a:pt x="432978" y="97933"/>
                </a:lnTo>
                <a:cubicBezTo>
                  <a:pt x="522542" y="36104"/>
                  <a:pt x="630513" y="0"/>
                  <a:pt x="746736" y="0"/>
                </a:cubicBezTo>
                <a:cubicBezTo>
                  <a:pt x="1056663" y="0"/>
                  <a:pt x="1307909" y="256737"/>
                  <a:pt x="1307909" y="573438"/>
                </a:cubicBezTo>
                <a:close/>
                <a:moveTo>
                  <a:pt x="1451354" y="768297"/>
                </a:moveTo>
                <a:cubicBezTo>
                  <a:pt x="1451354" y="1078225"/>
                  <a:pt x="1194617" y="1329471"/>
                  <a:pt x="877916" y="1329471"/>
                </a:cubicBezTo>
                <a:cubicBezTo>
                  <a:pt x="719565" y="1329471"/>
                  <a:pt x="576206" y="1266659"/>
                  <a:pt x="472434" y="1165107"/>
                </a:cubicBezTo>
                <a:lnTo>
                  <a:pt x="426682" y="1110841"/>
                </a:lnTo>
                <a:lnTo>
                  <a:pt x="491192" y="1145856"/>
                </a:lnTo>
                <a:cubicBezTo>
                  <a:pt x="566040" y="1177514"/>
                  <a:pt x="648330" y="1195020"/>
                  <a:pt x="734710" y="1195020"/>
                </a:cubicBezTo>
                <a:cubicBezTo>
                  <a:pt x="1080228" y="1195020"/>
                  <a:pt x="1360326" y="914922"/>
                  <a:pt x="1360326" y="569404"/>
                </a:cubicBezTo>
                <a:lnTo>
                  <a:pt x="1348112" y="448244"/>
                </a:lnTo>
                <a:lnTo>
                  <a:pt x="1353420" y="454539"/>
                </a:lnTo>
                <a:cubicBezTo>
                  <a:pt x="1415250" y="544103"/>
                  <a:pt x="1451354" y="652074"/>
                  <a:pt x="1451354" y="7682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66000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print">
            <a:grayscl/>
            <a:extLst>
              <a:ext uri="{28A0092B-C50C-407E-A947-70E740481C1C}">
                <a14:useLocalDpi xmlns:a14="http://schemas.microsoft.com/office/drawing/2010/main" val="0"/>
              </a:ext>
            </a:extLst>
          </a:blip>
          <a:srcRect l="37267" t="14069" r="37269" b="40996"/>
          <a:stretch/>
        </p:blipFill>
        <p:spPr>
          <a:xfrm>
            <a:off x="12192000" y="1664361"/>
            <a:ext cx="501274" cy="432133"/>
          </a:xfrm>
          <a:custGeom>
            <a:avLst/>
            <a:gdLst>
              <a:gd name="connsiteX0" fmla="*/ 0 w 2531010"/>
              <a:gd name="connsiteY0" fmla="*/ 0 h 2181905"/>
              <a:gd name="connsiteX1" fmla="*/ 2531010 w 2531010"/>
              <a:gd name="connsiteY1" fmla="*/ 0 h 2181905"/>
              <a:gd name="connsiteX2" fmla="*/ 1265505 w 2531010"/>
              <a:gd name="connsiteY2" fmla="*/ 2181905 h 2181905"/>
            </a:gdLst>
            <a:ahLst/>
            <a:cxnLst>
              <a:cxn ang="0">
                <a:pos x="connsiteX0" y="connsiteY0"/>
              </a:cxn>
              <a:cxn ang="0">
                <a:pos x="connsiteX1" y="connsiteY1"/>
              </a:cxn>
              <a:cxn ang="0">
                <a:pos x="connsiteX2" y="connsiteY2"/>
              </a:cxn>
            </a:cxnLst>
            <a:rect l="l" t="t" r="r" b="b"/>
            <a:pathLst>
              <a:path w="2531010" h="2181905">
                <a:moveTo>
                  <a:pt x="0" y="0"/>
                </a:moveTo>
                <a:lnTo>
                  <a:pt x="2531010" y="0"/>
                </a:lnTo>
                <a:lnTo>
                  <a:pt x="1265505" y="2181905"/>
                </a:lnTo>
                <a:close/>
              </a:path>
            </a:pathLst>
          </a:custGeom>
          <a:ln>
            <a:solidFill>
              <a:srgbClr val="FFC000"/>
            </a:solidFill>
          </a:ln>
        </p:spPr>
      </p:pic>
      <p:sp>
        <p:nvSpPr>
          <p:cNvPr id="9" name="矩形 8"/>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正五边形 6"/>
          <p:cNvSpPr/>
          <p:nvPr/>
        </p:nvSpPr>
        <p:spPr>
          <a:xfrm rot="15924193">
            <a:off x="7101402" y="-1023345"/>
            <a:ext cx="9349923" cy="8904688"/>
          </a:xfrm>
          <a:prstGeom prst="pent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7442" y="2364864"/>
            <a:ext cx="6584937" cy="1446550"/>
            <a:chOff x="2863864" y="2256473"/>
            <a:chExt cx="6584937" cy="1446550"/>
          </a:xfrm>
        </p:grpSpPr>
        <p:sp>
          <p:nvSpPr>
            <p:cNvPr id="18" name="文本框 17"/>
            <p:cNvSpPr txBox="1"/>
            <p:nvPr/>
          </p:nvSpPr>
          <p:spPr>
            <a:xfrm>
              <a:off x="2863864" y="2256473"/>
              <a:ext cx="6584937" cy="923330"/>
            </a:xfrm>
            <a:prstGeom prst="rect">
              <a:avLst/>
            </a:prstGeom>
            <a:noFill/>
          </p:spPr>
          <p:txBody>
            <a:bodyPr wrap="square" rtlCol="0">
              <a:spAutoFit/>
            </a:bodyPr>
            <a:lstStyle/>
            <a:p>
              <a:pPr algn="ctr">
                <a:spcBef>
                  <a:spcPct val="50000"/>
                </a:spcBef>
              </a:pPr>
              <a:r>
                <a:rPr lang="zh-CN" altLang="en-US" sz="5400" b="1" dirty="0">
                  <a:solidFill>
                    <a:schemeClr val="bg1"/>
                  </a:solidFill>
                  <a:latin typeface="微软雅黑" panose="020B0503020204020204" pitchFamily="34" charset="-122"/>
                  <a:ea typeface="微软雅黑" panose="020B0503020204020204" pitchFamily="34" charset="-122"/>
                </a:rPr>
                <a:t>数据结构</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2863865" y="3703023"/>
              <a:ext cx="65314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882834" y="2828834"/>
            <a:ext cx="2996141" cy="1200329"/>
          </a:xfrm>
          <a:prstGeom prst="rect">
            <a:avLst/>
          </a:prstGeom>
        </p:spPr>
        <p:txBody>
          <a:bodyPr wrap="none">
            <a:spAutoFit/>
          </a:bodyPr>
          <a:lstStyle/>
          <a:p>
            <a:pPr algn="ctr">
              <a:spcBef>
                <a:spcPct val="50000"/>
              </a:spcBef>
            </a:pPr>
            <a:r>
              <a:rPr lang="en-US" altLang="zh-CN" sz="7200" dirty="0">
                <a:solidFill>
                  <a:schemeClr val="bg1"/>
                </a:solidFill>
                <a:latin typeface="微软雅黑" panose="020B0503020204020204" pitchFamily="34" charset="-122"/>
                <a:ea typeface="微软雅黑" panose="020B0503020204020204" pitchFamily="34" charset="-122"/>
              </a:rPr>
              <a:t>PART</a:t>
            </a:r>
            <a:r>
              <a:rPr lang="en-US" altLang="zh-CN" sz="7200" b="1" dirty="0">
                <a:solidFill>
                  <a:schemeClr val="bg1"/>
                </a:solidFill>
                <a:latin typeface="微软雅黑" panose="020B0503020204020204" pitchFamily="34" charset="-122"/>
                <a:ea typeface="微软雅黑" panose="020B0503020204020204" pitchFamily="34" charset="-122"/>
              </a:rPr>
              <a:t>1</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0192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30643" y="1457469"/>
            <a:ext cx="3046472" cy="584775"/>
          </a:xfrm>
          <a:prstGeom prst="rect">
            <a:avLst/>
          </a:prstGeom>
          <a:noFill/>
        </p:spPr>
        <p:txBody>
          <a:bodyPr wrap="square" rtlCol="0">
            <a:spAutoFit/>
          </a:bodyPr>
          <a:lstStyle/>
          <a:p>
            <a:pP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网络攻击图</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30643" y="2381529"/>
            <a:ext cx="4572000" cy="3477875"/>
          </a:xfrm>
          <a:prstGeom prst="rect">
            <a:avLst/>
          </a:prstGeom>
          <a:noFill/>
        </p:spPr>
        <p:txBody>
          <a:bodyPr wrap="square" rtlCol="0">
            <a:spAutoFit/>
          </a:bodyPr>
          <a:lstStyle/>
          <a:p>
            <a:pPr algn="just"/>
            <a:r>
              <a:rPr lang="zh-CN" altLang="en-US" sz="2000" dirty="0">
                <a:solidFill>
                  <a:schemeClr val="bg1"/>
                </a:solidFill>
              </a:rPr>
              <a:t>典型的网络攻击图由节点和连接节点的有向边组成。 其中，节点表示网络所处的状态，节点间的有向边表示网络状态间的转移关系。 攻击图的数学定义：一个攻击图 </a:t>
            </a:r>
            <a:r>
              <a:rPr lang="en-US" altLang="zh-CN" sz="2000" dirty="0">
                <a:solidFill>
                  <a:schemeClr val="bg1"/>
                </a:solidFill>
              </a:rPr>
              <a:t>G </a:t>
            </a:r>
            <a:r>
              <a:rPr lang="zh-CN" altLang="en-US" sz="2000" dirty="0">
                <a:solidFill>
                  <a:schemeClr val="bg1"/>
                </a:solidFill>
              </a:rPr>
              <a:t>由一组集合组成： </a:t>
            </a:r>
            <a:endParaRPr lang="en-US" altLang="zh-CN" sz="2000" dirty="0">
              <a:solidFill>
                <a:schemeClr val="bg1"/>
              </a:solidFill>
            </a:endParaRPr>
          </a:p>
          <a:p>
            <a:pPr algn="just"/>
            <a:r>
              <a:rPr lang="en-US" altLang="zh-CN" sz="2000" dirty="0">
                <a:solidFill>
                  <a:schemeClr val="bg1"/>
                </a:solidFill>
              </a:rPr>
              <a:t>	G=(S0</a:t>
            </a:r>
            <a:r>
              <a:rPr lang="zh-CN" altLang="en-US" sz="2000" dirty="0">
                <a:solidFill>
                  <a:schemeClr val="bg1"/>
                </a:solidFill>
              </a:rPr>
              <a:t>，</a:t>
            </a:r>
            <a:r>
              <a:rPr lang="en-US" altLang="zh-CN" sz="2000" dirty="0">
                <a:solidFill>
                  <a:schemeClr val="bg1"/>
                </a:solidFill>
              </a:rPr>
              <a:t>SS</a:t>
            </a:r>
            <a:r>
              <a:rPr lang="zh-CN" altLang="en-US" sz="2000" dirty="0">
                <a:solidFill>
                  <a:schemeClr val="bg1"/>
                </a:solidFill>
              </a:rPr>
              <a:t>，</a:t>
            </a:r>
            <a:r>
              <a:rPr lang="en-US" altLang="zh-CN" sz="2000" dirty="0">
                <a:solidFill>
                  <a:schemeClr val="bg1"/>
                </a:solidFill>
              </a:rPr>
              <a:t>S</a:t>
            </a:r>
            <a:r>
              <a:rPr lang="zh-CN" altLang="en-US" sz="2000" dirty="0">
                <a:solidFill>
                  <a:schemeClr val="bg1"/>
                </a:solidFill>
              </a:rPr>
              <a:t>，</a:t>
            </a:r>
            <a:r>
              <a:rPr lang="en-US" altLang="zh-CN" sz="2000" dirty="0">
                <a:solidFill>
                  <a:schemeClr val="bg1"/>
                </a:solidFill>
              </a:rPr>
              <a:t>τ)</a:t>
            </a:r>
            <a:r>
              <a:rPr lang="zh-CN" altLang="en-US" sz="2000" dirty="0">
                <a:solidFill>
                  <a:schemeClr val="bg1"/>
                </a:solidFill>
              </a:rPr>
              <a:t>； </a:t>
            </a:r>
            <a:endParaRPr lang="en-US" altLang="zh-CN" sz="2000" dirty="0">
              <a:solidFill>
                <a:schemeClr val="bg1"/>
              </a:solidFill>
            </a:endParaRPr>
          </a:p>
          <a:p>
            <a:pPr algn="just"/>
            <a:r>
              <a:rPr lang="en-US" altLang="zh-CN" sz="2000" dirty="0">
                <a:solidFill>
                  <a:schemeClr val="bg1"/>
                </a:solidFill>
              </a:rPr>
              <a:t>	S</a:t>
            </a:r>
            <a:r>
              <a:rPr lang="zh-CN" altLang="en-US" sz="2000" dirty="0">
                <a:solidFill>
                  <a:schemeClr val="bg1"/>
                </a:solidFill>
              </a:rPr>
              <a:t>：网络状态集； </a:t>
            </a:r>
            <a:endParaRPr lang="en-US" altLang="zh-CN" sz="2000" dirty="0">
              <a:solidFill>
                <a:schemeClr val="bg1"/>
              </a:solidFill>
            </a:endParaRPr>
          </a:p>
          <a:p>
            <a:pPr algn="just"/>
            <a:r>
              <a:rPr lang="en-US" altLang="zh-CN" sz="2000" dirty="0">
                <a:solidFill>
                  <a:schemeClr val="bg1"/>
                </a:solidFill>
              </a:rPr>
              <a:t>	τ</a:t>
            </a:r>
            <a:r>
              <a:rPr lang="zh-CN" altLang="en-US" sz="2000" dirty="0">
                <a:solidFill>
                  <a:schemeClr val="bg1"/>
                </a:solidFill>
              </a:rPr>
              <a:t>：网络状态转移关系；</a:t>
            </a:r>
            <a:endParaRPr lang="en-US" altLang="zh-CN" sz="2000" dirty="0">
              <a:solidFill>
                <a:schemeClr val="bg1"/>
              </a:solidFill>
            </a:endParaRPr>
          </a:p>
          <a:p>
            <a:pPr algn="just"/>
            <a:r>
              <a:rPr lang="en-US" altLang="zh-CN" sz="2000" dirty="0">
                <a:solidFill>
                  <a:schemeClr val="bg1"/>
                </a:solidFill>
              </a:rPr>
              <a:t>	S0</a:t>
            </a:r>
            <a:r>
              <a:rPr lang="zh-CN" altLang="en-US" sz="2000" dirty="0">
                <a:solidFill>
                  <a:schemeClr val="bg1"/>
                </a:solidFill>
              </a:rPr>
              <a:t>：网络初始状态集合； </a:t>
            </a:r>
            <a:endParaRPr lang="en-US" altLang="zh-CN" sz="2000" dirty="0">
              <a:solidFill>
                <a:schemeClr val="bg1"/>
              </a:solidFill>
            </a:endParaRPr>
          </a:p>
          <a:p>
            <a:pPr algn="just"/>
            <a:r>
              <a:rPr lang="en-US" altLang="zh-CN" sz="2000" dirty="0">
                <a:solidFill>
                  <a:schemeClr val="bg1"/>
                </a:solidFill>
              </a:rPr>
              <a:t>	SS </a:t>
            </a:r>
            <a:r>
              <a:rPr lang="zh-CN" altLang="en-US" sz="2000" dirty="0">
                <a:solidFill>
                  <a:schemeClr val="bg1"/>
                </a:solidFill>
              </a:rPr>
              <a:t>：攻击者行动成功的状态，代表攻击者达到攻击目标。 </a:t>
            </a:r>
            <a:endParaRPr lang="en-US" altLang="zh-CN" sz="2000" dirty="0">
              <a:solidFill>
                <a:schemeClr val="bg1"/>
              </a:solidFill>
            </a:endParaRPr>
          </a:p>
        </p:txBody>
      </p:sp>
      <p:sp>
        <p:nvSpPr>
          <p:cNvPr id="4" name="文本框 3">
            <a:extLst>
              <a:ext uri="{FF2B5EF4-FFF2-40B4-BE49-F238E27FC236}">
                <a16:creationId xmlns:a16="http://schemas.microsoft.com/office/drawing/2014/main" id="{D7AAE29D-E88E-45E4-BBF0-F3B6E610B8AE}"/>
              </a:ext>
            </a:extLst>
          </p:cNvPr>
          <p:cNvSpPr txBox="1"/>
          <p:nvPr/>
        </p:nvSpPr>
        <p:spPr>
          <a:xfrm>
            <a:off x="6162675" y="2461272"/>
            <a:ext cx="4572000" cy="2554545"/>
          </a:xfrm>
          <a:prstGeom prst="rect">
            <a:avLst/>
          </a:prstGeom>
          <a:noFill/>
        </p:spPr>
        <p:txBody>
          <a:bodyPr wrap="square" rtlCol="0">
            <a:spAutoFit/>
          </a:bodyPr>
          <a:lstStyle/>
          <a:p>
            <a:pPr algn="just"/>
            <a:r>
              <a:rPr lang="zh-CN" altLang="en-US" sz="2000" dirty="0">
                <a:solidFill>
                  <a:schemeClr val="bg1"/>
                </a:solidFill>
              </a:rPr>
              <a:t>考虑到任何复杂入侵行为均可分解为若干个基本入侵行为的组合，为简化分析，将这些基本入侵行为称为</a:t>
            </a:r>
            <a:r>
              <a:rPr lang="zh-CN" altLang="en-US" sz="2000" dirty="0">
                <a:solidFill>
                  <a:srgbClr val="FFC000"/>
                </a:solidFill>
              </a:rPr>
              <a:t>原子攻击行为 </a:t>
            </a:r>
            <a:r>
              <a:rPr lang="zh-CN" altLang="en-US" sz="2000" dirty="0">
                <a:solidFill>
                  <a:schemeClr val="bg1"/>
                </a:solidFill>
              </a:rPr>
              <a:t>。</a:t>
            </a:r>
          </a:p>
          <a:p>
            <a:pPr algn="just"/>
            <a:endParaRPr lang="en-US" altLang="zh-CN" sz="2000" dirty="0">
              <a:solidFill>
                <a:schemeClr val="bg1"/>
              </a:solidFill>
            </a:endParaRPr>
          </a:p>
          <a:p>
            <a:pPr algn="just"/>
            <a:r>
              <a:rPr lang="zh-CN" altLang="en-US" sz="2000" dirty="0">
                <a:solidFill>
                  <a:schemeClr val="bg1"/>
                </a:solidFill>
              </a:rPr>
              <a:t>利用一个弱点实施攻击时，需要满足一定的前提条件。攻击成功后，攻击结果使得攻击者对网络的访问能力获得了提升，可以作为下一个攻击的前提条件。</a:t>
            </a:r>
          </a:p>
        </p:txBody>
      </p:sp>
    </p:spTree>
    <p:extLst>
      <p:ext uri="{BB962C8B-B14F-4D97-AF65-F5344CB8AC3E}">
        <p14:creationId xmlns:p14="http://schemas.microsoft.com/office/powerpoint/2010/main" val="7376443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4" name="甘肃"/>
          <p:cNvSpPr>
            <a:spLocks/>
          </p:cNvSpPr>
          <p:nvPr/>
        </p:nvSpPr>
        <p:spPr bwMode="auto">
          <a:xfrm>
            <a:off x="2086754" y="2556757"/>
            <a:ext cx="1523785" cy="1324579"/>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ln w="9525">
            <a:noFill/>
            <a:round/>
            <a:headEnd/>
            <a:tailEnd/>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useBgFill="1">
        <p:nvSpPr>
          <p:cNvPr id="35" name="广西"/>
          <p:cNvSpPr>
            <a:spLocks/>
          </p:cNvSpPr>
          <p:nvPr/>
        </p:nvSpPr>
        <p:spPr bwMode="auto">
          <a:xfrm>
            <a:off x="3199843" y="4671017"/>
            <a:ext cx="838807" cy="655585"/>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ln w="9525">
            <a:noFill/>
            <a:round/>
            <a:headEnd/>
            <a:tailEnd/>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useBgFill="1">
        <p:nvSpPr>
          <p:cNvPr id="36" name="北京"/>
          <p:cNvSpPr>
            <a:spLocks/>
          </p:cNvSpPr>
          <p:nvPr/>
        </p:nvSpPr>
        <p:spPr bwMode="auto">
          <a:xfrm>
            <a:off x="4251979" y="2732572"/>
            <a:ext cx="177049" cy="195185"/>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ln w="9525">
            <a:noFill/>
            <a:round/>
            <a:headEnd/>
            <a:tailEnd/>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useBgFill="1">
        <p:nvSpPr>
          <p:cNvPr id="37" name="山东"/>
          <p:cNvSpPr>
            <a:spLocks/>
          </p:cNvSpPr>
          <p:nvPr/>
        </p:nvSpPr>
        <p:spPr bwMode="auto">
          <a:xfrm>
            <a:off x="4265041" y="3099104"/>
            <a:ext cx="725612" cy="467849"/>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ln w="9525">
            <a:noFill/>
            <a:round/>
            <a:headEnd/>
            <a:tailEnd/>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587" name="组合 586"/>
          <p:cNvGrpSpPr/>
          <p:nvPr/>
        </p:nvGrpSpPr>
        <p:grpSpPr>
          <a:xfrm>
            <a:off x="2037116" y="1635905"/>
            <a:ext cx="1584000" cy="1584915"/>
            <a:chOff x="1898659" y="1635905"/>
            <a:chExt cx="1584000" cy="1584915"/>
          </a:xfrm>
        </p:grpSpPr>
        <p:sp>
          <p:nvSpPr>
            <p:cNvPr id="8" name="椭圆 7"/>
            <p:cNvSpPr/>
            <p:nvPr/>
          </p:nvSpPr>
          <p:spPr>
            <a:xfrm rot="1800000">
              <a:off x="1898659" y="1635905"/>
              <a:ext cx="1584000" cy="15849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2" name="组合 561"/>
            <p:cNvGrpSpPr/>
            <p:nvPr/>
          </p:nvGrpSpPr>
          <p:grpSpPr>
            <a:xfrm>
              <a:off x="2357763" y="2096686"/>
              <a:ext cx="665792" cy="663353"/>
              <a:chOff x="5775298" y="402381"/>
              <a:chExt cx="665792" cy="663353"/>
            </a:xfrm>
          </p:grpSpPr>
          <p:sp>
            <p:nvSpPr>
              <p:cNvPr id="563" name="Oval 11"/>
              <p:cNvSpPr>
                <a:spLocks noChangeArrowheads="1"/>
              </p:cNvSpPr>
              <p:nvPr/>
            </p:nvSpPr>
            <p:spPr bwMode="auto">
              <a:xfrm>
                <a:off x="5775298" y="402381"/>
                <a:ext cx="665792" cy="663353"/>
              </a:xfrm>
              <a:prstGeom prst="ellipse">
                <a:avLst/>
              </a:prstGeom>
              <a:noFill/>
              <a:ln w="301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Oval 12"/>
              <p:cNvSpPr>
                <a:spLocks noChangeArrowheads="1"/>
              </p:cNvSpPr>
              <p:nvPr/>
            </p:nvSpPr>
            <p:spPr bwMode="auto">
              <a:xfrm>
                <a:off x="5942356" y="402381"/>
                <a:ext cx="331677" cy="663353"/>
              </a:xfrm>
              <a:prstGeom prst="ellipse">
                <a:avLst/>
              </a:prstGeom>
              <a:noFill/>
              <a:ln w="301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3"/>
              <p:cNvSpPr>
                <a:spLocks/>
              </p:cNvSpPr>
              <p:nvPr/>
            </p:nvSpPr>
            <p:spPr bwMode="auto">
              <a:xfrm>
                <a:off x="5850901" y="886482"/>
                <a:ext cx="513367" cy="60970"/>
              </a:xfrm>
              <a:custGeom>
                <a:avLst/>
                <a:gdLst>
                  <a:gd name="T0" fmla="*/ 0 w 178"/>
                  <a:gd name="T1" fmla="*/ 21 h 21"/>
                  <a:gd name="T2" fmla="*/ 90 w 178"/>
                  <a:gd name="T3" fmla="*/ 0 h 21"/>
                  <a:gd name="T4" fmla="*/ 178 w 178"/>
                  <a:gd name="T5" fmla="*/ 21 h 21"/>
                </a:gdLst>
                <a:ahLst/>
                <a:cxnLst>
                  <a:cxn ang="0">
                    <a:pos x="T0" y="T1"/>
                  </a:cxn>
                  <a:cxn ang="0">
                    <a:pos x="T2" y="T3"/>
                  </a:cxn>
                  <a:cxn ang="0">
                    <a:pos x="T4" y="T5"/>
                  </a:cxn>
                </a:cxnLst>
                <a:rect l="0" t="0" r="r" b="b"/>
                <a:pathLst>
                  <a:path w="178" h="21">
                    <a:moveTo>
                      <a:pt x="0" y="21"/>
                    </a:moveTo>
                    <a:cubicBezTo>
                      <a:pt x="21" y="8"/>
                      <a:pt x="54" y="0"/>
                      <a:pt x="90" y="0"/>
                    </a:cubicBezTo>
                    <a:cubicBezTo>
                      <a:pt x="125" y="0"/>
                      <a:pt x="157" y="8"/>
                      <a:pt x="178" y="21"/>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14"/>
              <p:cNvSpPr>
                <a:spLocks/>
              </p:cNvSpPr>
              <p:nvPr/>
            </p:nvSpPr>
            <p:spPr bwMode="auto">
              <a:xfrm>
                <a:off x="5853339" y="520663"/>
                <a:ext cx="513367" cy="60970"/>
              </a:xfrm>
              <a:custGeom>
                <a:avLst/>
                <a:gdLst>
                  <a:gd name="T0" fmla="*/ 178 w 178"/>
                  <a:gd name="T1" fmla="*/ 0 h 21"/>
                  <a:gd name="T2" fmla="*/ 89 w 178"/>
                  <a:gd name="T3" fmla="*/ 21 h 21"/>
                  <a:gd name="T4" fmla="*/ 0 w 178"/>
                  <a:gd name="T5" fmla="*/ 1 h 21"/>
                </a:gdLst>
                <a:ahLst/>
                <a:cxnLst>
                  <a:cxn ang="0">
                    <a:pos x="T0" y="T1"/>
                  </a:cxn>
                  <a:cxn ang="0">
                    <a:pos x="T2" y="T3"/>
                  </a:cxn>
                  <a:cxn ang="0">
                    <a:pos x="T4" y="T5"/>
                  </a:cxn>
                </a:cxnLst>
                <a:rect l="0" t="0" r="r" b="b"/>
                <a:pathLst>
                  <a:path w="178" h="21">
                    <a:moveTo>
                      <a:pt x="178" y="0"/>
                    </a:moveTo>
                    <a:cubicBezTo>
                      <a:pt x="157" y="13"/>
                      <a:pt x="125" y="21"/>
                      <a:pt x="89" y="21"/>
                    </a:cubicBezTo>
                    <a:cubicBezTo>
                      <a:pt x="53" y="21"/>
                      <a:pt x="21" y="13"/>
                      <a:pt x="0" y="1"/>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Line 15"/>
              <p:cNvSpPr>
                <a:spLocks noChangeShapeType="1"/>
              </p:cNvSpPr>
              <p:nvPr/>
            </p:nvSpPr>
            <p:spPr bwMode="auto">
              <a:xfrm>
                <a:off x="5775298" y="734057"/>
                <a:ext cx="665792"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Line 16"/>
              <p:cNvSpPr>
                <a:spLocks noChangeShapeType="1"/>
              </p:cNvSpPr>
              <p:nvPr/>
            </p:nvSpPr>
            <p:spPr bwMode="auto">
              <a:xfrm>
                <a:off x="6109413" y="402381"/>
                <a:ext cx="0" cy="663353"/>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组合 6"/>
          <p:cNvGrpSpPr/>
          <p:nvPr/>
        </p:nvGrpSpPr>
        <p:grpSpPr>
          <a:xfrm>
            <a:off x="5443149" y="1635905"/>
            <a:ext cx="1584000" cy="1584915"/>
            <a:chOff x="5298088" y="1635905"/>
            <a:chExt cx="1584000" cy="1584915"/>
          </a:xfrm>
        </p:grpSpPr>
        <p:sp>
          <p:nvSpPr>
            <p:cNvPr id="13" name="椭圆 12"/>
            <p:cNvSpPr/>
            <p:nvPr/>
          </p:nvSpPr>
          <p:spPr>
            <a:xfrm rot="1800000">
              <a:off x="5298088" y="1635905"/>
              <a:ext cx="1584000" cy="15849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Freeform 50"/>
            <p:cNvSpPr>
              <a:spLocks noEditPoints="1"/>
            </p:cNvSpPr>
            <p:nvPr/>
          </p:nvSpPr>
          <p:spPr bwMode="auto">
            <a:xfrm>
              <a:off x="5728932" y="2166425"/>
              <a:ext cx="722313" cy="523875"/>
            </a:xfrm>
            <a:custGeom>
              <a:avLst/>
              <a:gdLst>
                <a:gd name="T0" fmla="*/ 204 w 227"/>
                <a:gd name="T1" fmla="*/ 113 h 165"/>
                <a:gd name="T2" fmla="*/ 161 w 227"/>
                <a:gd name="T3" fmla="*/ 96 h 165"/>
                <a:gd name="T4" fmla="*/ 141 w 227"/>
                <a:gd name="T5" fmla="*/ 0 h 165"/>
                <a:gd name="T6" fmla="*/ 121 w 227"/>
                <a:gd name="T7" fmla="*/ 95 h 165"/>
                <a:gd name="T8" fmla="*/ 108 w 227"/>
                <a:gd name="T9" fmla="*/ 104 h 165"/>
                <a:gd name="T10" fmla="*/ 78 w 227"/>
                <a:gd name="T11" fmla="*/ 92 h 165"/>
                <a:gd name="T12" fmla="*/ 89 w 227"/>
                <a:gd name="T13" fmla="*/ 52 h 165"/>
                <a:gd name="T14" fmla="*/ 30 w 227"/>
                <a:gd name="T15" fmla="*/ 52 h 165"/>
                <a:gd name="T16" fmla="*/ 41 w 227"/>
                <a:gd name="T17" fmla="*/ 92 h 165"/>
                <a:gd name="T18" fmla="*/ 7 w 227"/>
                <a:gd name="T19" fmla="*/ 111 h 165"/>
                <a:gd name="T20" fmla="*/ 60 w 227"/>
                <a:gd name="T21" fmla="*/ 136 h 165"/>
                <a:gd name="T22" fmla="*/ 55 w 227"/>
                <a:gd name="T23" fmla="*/ 149 h 165"/>
                <a:gd name="T24" fmla="*/ 227 w 227"/>
                <a:gd name="T25" fmla="*/ 149 h 165"/>
                <a:gd name="T26" fmla="*/ 11 w 227"/>
                <a:gd name="T27" fmla="*/ 122 h 165"/>
                <a:gd name="T28" fmla="*/ 19 w 227"/>
                <a:gd name="T29" fmla="*/ 108 h 165"/>
                <a:gd name="T30" fmla="*/ 52 w 227"/>
                <a:gd name="T31" fmla="*/ 92 h 165"/>
                <a:gd name="T32" fmla="*/ 50 w 227"/>
                <a:gd name="T33" fmla="*/ 81 h 165"/>
                <a:gd name="T34" fmla="*/ 59 w 227"/>
                <a:gd name="T35" fmla="*/ 30 h 165"/>
                <a:gd name="T36" fmla="*/ 69 w 227"/>
                <a:gd name="T37" fmla="*/ 81 h 165"/>
                <a:gd name="T38" fmla="*/ 67 w 227"/>
                <a:gd name="T39" fmla="*/ 92 h 165"/>
                <a:gd name="T40" fmla="*/ 99 w 227"/>
                <a:gd name="T41" fmla="*/ 107 h 165"/>
                <a:gd name="T42" fmla="*/ 66 w 227"/>
                <a:gd name="T43" fmla="*/ 128 h 165"/>
                <a:gd name="T44" fmla="*/ 11 w 227"/>
                <a:gd name="T45" fmla="*/ 122 h 165"/>
                <a:gd name="T46" fmla="*/ 66 w 227"/>
                <a:gd name="T47" fmla="*/ 146 h 165"/>
                <a:gd name="T48" fmla="*/ 81 w 227"/>
                <a:gd name="T49" fmla="*/ 120 h 165"/>
                <a:gd name="T50" fmla="*/ 128 w 227"/>
                <a:gd name="T51" fmla="*/ 99 h 165"/>
                <a:gd name="T52" fmla="*/ 125 w 227"/>
                <a:gd name="T53" fmla="*/ 89 h 165"/>
                <a:gd name="T54" fmla="*/ 141 w 227"/>
                <a:gd name="T55" fmla="*/ 8 h 165"/>
                <a:gd name="T56" fmla="*/ 157 w 227"/>
                <a:gd name="T57" fmla="*/ 89 h 165"/>
                <a:gd name="T58" fmla="*/ 155 w 227"/>
                <a:gd name="T59" fmla="*/ 100 h 165"/>
                <a:gd name="T60" fmla="*/ 201 w 227"/>
                <a:gd name="T61" fmla="*/ 120 h 165"/>
                <a:gd name="T62" fmla="*/ 216 w 227"/>
                <a:gd name="T63"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7" h="165">
                  <a:moveTo>
                    <a:pt x="217" y="129"/>
                  </a:moveTo>
                  <a:cubicBezTo>
                    <a:pt x="214" y="118"/>
                    <a:pt x="204" y="113"/>
                    <a:pt x="204" y="113"/>
                  </a:cubicBezTo>
                  <a:cubicBezTo>
                    <a:pt x="204" y="113"/>
                    <a:pt x="177" y="106"/>
                    <a:pt x="168" y="102"/>
                  </a:cubicBezTo>
                  <a:cubicBezTo>
                    <a:pt x="165" y="101"/>
                    <a:pt x="163" y="98"/>
                    <a:pt x="161" y="96"/>
                  </a:cubicBezTo>
                  <a:cubicBezTo>
                    <a:pt x="175" y="86"/>
                    <a:pt x="184" y="68"/>
                    <a:pt x="184" y="44"/>
                  </a:cubicBezTo>
                  <a:cubicBezTo>
                    <a:pt x="184" y="10"/>
                    <a:pt x="165" y="0"/>
                    <a:pt x="141" y="0"/>
                  </a:cubicBezTo>
                  <a:cubicBezTo>
                    <a:pt x="118" y="0"/>
                    <a:pt x="98" y="10"/>
                    <a:pt x="98" y="44"/>
                  </a:cubicBezTo>
                  <a:cubicBezTo>
                    <a:pt x="98" y="68"/>
                    <a:pt x="107" y="86"/>
                    <a:pt x="121" y="95"/>
                  </a:cubicBezTo>
                  <a:cubicBezTo>
                    <a:pt x="119" y="98"/>
                    <a:pt x="117" y="101"/>
                    <a:pt x="114" y="102"/>
                  </a:cubicBezTo>
                  <a:cubicBezTo>
                    <a:pt x="113" y="103"/>
                    <a:pt x="110" y="103"/>
                    <a:pt x="108" y="104"/>
                  </a:cubicBezTo>
                  <a:cubicBezTo>
                    <a:pt x="106" y="102"/>
                    <a:pt x="103" y="100"/>
                    <a:pt x="103" y="100"/>
                  </a:cubicBezTo>
                  <a:cubicBezTo>
                    <a:pt x="103" y="100"/>
                    <a:pt x="84" y="95"/>
                    <a:pt x="78" y="92"/>
                  </a:cubicBezTo>
                  <a:cubicBezTo>
                    <a:pt x="76" y="91"/>
                    <a:pt x="75" y="90"/>
                    <a:pt x="74" y="88"/>
                  </a:cubicBezTo>
                  <a:cubicBezTo>
                    <a:pt x="83" y="82"/>
                    <a:pt x="89" y="69"/>
                    <a:pt x="89" y="52"/>
                  </a:cubicBezTo>
                  <a:cubicBezTo>
                    <a:pt x="89" y="28"/>
                    <a:pt x="76" y="22"/>
                    <a:pt x="59" y="22"/>
                  </a:cubicBezTo>
                  <a:cubicBezTo>
                    <a:pt x="43" y="22"/>
                    <a:pt x="30" y="28"/>
                    <a:pt x="30" y="52"/>
                  </a:cubicBezTo>
                  <a:cubicBezTo>
                    <a:pt x="30" y="69"/>
                    <a:pt x="36" y="82"/>
                    <a:pt x="45" y="88"/>
                  </a:cubicBezTo>
                  <a:cubicBezTo>
                    <a:pt x="44" y="90"/>
                    <a:pt x="43" y="91"/>
                    <a:pt x="41" y="92"/>
                  </a:cubicBezTo>
                  <a:cubicBezTo>
                    <a:pt x="34" y="95"/>
                    <a:pt x="15" y="100"/>
                    <a:pt x="15" y="100"/>
                  </a:cubicBezTo>
                  <a:cubicBezTo>
                    <a:pt x="15" y="100"/>
                    <a:pt x="9" y="104"/>
                    <a:pt x="7" y="111"/>
                  </a:cubicBezTo>
                  <a:cubicBezTo>
                    <a:pt x="5" y="118"/>
                    <a:pt x="1" y="123"/>
                    <a:pt x="0" y="125"/>
                  </a:cubicBezTo>
                  <a:cubicBezTo>
                    <a:pt x="7" y="132"/>
                    <a:pt x="33" y="136"/>
                    <a:pt x="60" y="136"/>
                  </a:cubicBezTo>
                  <a:cubicBezTo>
                    <a:pt x="61" y="136"/>
                    <a:pt x="62" y="136"/>
                    <a:pt x="62" y="136"/>
                  </a:cubicBezTo>
                  <a:cubicBezTo>
                    <a:pt x="60" y="142"/>
                    <a:pt x="56" y="147"/>
                    <a:pt x="55" y="149"/>
                  </a:cubicBezTo>
                  <a:cubicBezTo>
                    <a:pt x="66" y="160"/>
                    <a:pt x="104" y="165"/>
                    <a:pt x="141" y="165"/>
                  </a:cubicBezTo>
                  <a:cubicBezTo>
                    <a:pt x="179" y="165"/>
                    <a:pt x="216" y="160"/>
                    <a:pt x="227" y="149"/>
                  </a:cubicBezTo>
                  <a:cubicBezTo>
                    <a:pt x="226" y="147"/>
                    <a:pt x="220" y="138"/>
                    <a:pt x="217" y="129"/>
                  </a:cubicBezTo>
                  <a:close/>
                  <a:moveTo>
                    <a:pt x="11" y="122"/>
                  </a:moveTo>
                  <a:cubicBezTo>
                    <a:pt x="12" y="120"/>
                    <a:pt x="14" y="117"/>
                    <a:pt x="15" y="113"/>
                  </a:cubicBezTo>
                  <a:cubicBezTo>
                    <a:pt x="15" y="110"/>
                    <a:pt x="18" y="108"/>
                    <a:pt x="19" y="108"/>
                  </a:cubicBezTo>
                  <a:cubicBezTo>
                    <a:pt x="24" y="106"/>
                    <a:pt x="38" y="102"/>
                    <a:pt x="44" y="100"/>
                  </a:cubicBezTo>
                  <a:cubicBezTo>
                    <a:pt x="47" y="98"/>
                    <a:pt x="50" y="96"/>
                    <a:pt x="52" y="92"/>
                  </a:cubicBezTo>
                  <a:cubicBezTo>
                    <a:pt x="56" y="86"/>
                    <a:pt x="56" y="86"/>
                    <a:pt x="56" y="86"/>
                  </a:cubicBezTo>
                  <a:cubicBezTo>
                    <a:pt x="50" y="81"/>
                    <a:pt x="50" y="81"/>
                    <a:pt x="50" y="81"/>
                  </a:cubicBezTo>
                  <a:cubicBezTo>
                    <a:pt x="42" y="76"/>
                    <a:pt x="38" y="65"/>
                    <a:pt x="38" y="52"/>
                  </a:cubicBezTo>
                  <a:cubicBezTo>
                    <a:pt x="38" y="36"/>
                    <a:pt x="44" y="30"/>
                    <a:pt x="59" y="30"/>
                  </a:cubicBezTo>
                  <a:cubicBezTo>
                    <a:pt x="75" y="30"/>
                    <a:pt x="81" y="36"/>
                    <a:pt x="81" y="52"/>
                  </a:cubicBezTo>
                  <a:cubicBezTo>
                    <a:pt x="81" y="65"/>
                    <a:pt x="77" y="76"/>
                    <a:pt x="69" y="81"/>
                  </a:cubicBezTo>
                  <a:cubicBezTo>
                    <a:pt x="63" y="86"/>
                    <a:pt x="63" y="86"/>
                    <a:pt x="63" y="86"/>
                  </a:cubicBezTo>
                  <a:cubicBezTo>
                    <a:pt x="67" y="92"/>
                    <a:pt x="67" y="92"/>
                    <a:pt x="67" y="92"/>
                  </a:cubicBezTo>
                  <a:cubicBezTo>
                    <a:pt x="69" y="96"/>
                    <a:pt x="71" y="98"/>
                    <a:pt x="75" y="100"/>
                  </a:cubicBezTo>
                  <a:cubicBezTo>
                    <a:pt x="80" y="102"/>
                    <a:pt x="93" y="106"/>
                    <a:pt x="99" y="107"/>
                  </a:cubicBezTo>
                  <a:cubicBezTo>
                    <a:pt x="88" y="110"/>
                    <a:pt x="78" y="113"/>
                    <a:pt x="78" y="113"/>
                  </a:cubicBezTo>
                  <a:cubicBezTo>
                    <a:pt x="78" y="113"/>
                    <a:pt x="69" y="118"/>
                    <a:pt x="66" y="128"/>
                  </a:cubicBezTo>
                  <a:cubicBezTo>
                    <a:pt x="64" y="128"/>
                    <a:pt x="62" y="128"/>
                    <a:pt x="60" y="128"/>
                  </a:cubicBezTo>
                  <a:cubicBezTo>
                    <a:pt x="37" y="128"/>
                    <a:pt x="20" y="125"/>
                    <a:pt x="11" y="122"/>
                  </a:cubicBezTo>
                  <a:close/>
                  <a:moveTo>
                    <a:pt x="141" y="157"/>
                  </a:moveTo>
                  <a:cubicBezTo>
                    <a:pt x="105" y="157"/>
                    <a:pt x="78" y="152"/>
                    <a:pt x="66" y="146"/>
                  </a:cubicBezTo>
                  <a:cubicBezTo>
                    <a:pt x="69" y="142"/>
                    <a:pt x="71" y="137"/>
                    <a:pt x="73" y="131"/>
                  </a:cubicBezTo>
                  <a:cubicBezTo>
                    <a:pt x="75" y="125"/>
                    <a:pt x="79" y="122"/>
                    <a:pt x="81" y="120"/>
                  </a:cubicBezTo>
                  <a:cubicBezTo>
                    <a:pt x="87" y="119"/>
                    <a:pt x="109" y="113"/>
                    <a:pt x="118" y="109"/>
                  </a:cubicBezTo>
                  <a:cubicBezTo>
                    <a:pt x="122" y="107"/>
                    <a:pt x="125" y="104"/>
                    <a:pt x="128" y="99"/>
                  </a:cubicBezTo>
                  <a:cubicBezTo>
                    <a:pt x="131" y="93"/>
                    <a:pt x="131" y="93"/>
                    <a:pt x="131" y="93"/>
                  </a:cubicBezTo>
                  <a:cubicBezTo>
                    <a:pt x="125" y="89"/>
                    <a:pt x="125" y="89"/>
                    <a:pt x="125" y="89"/>
                  </a:cubicBezTo>
                  <a:cubicBezTo>
                    <a:pt x="113" y="81"/>
                    <a:pt x="106" y="64"/>
                    <a:pt x="106" y="44"/>
                  </a:cubicBezTo>
                  <a:cubicBezTo>
                    <a:pt x="106" y="19"/>
                    <a:pt x="117" y="8"/>
                    <a:pt x="141" y="8"/>
                  </a:cubicBezTo>
                  <a:cubicBezTo>
                    <a:pt x="165" y="8"/>
                    <a:pt x="176" y="19"/>
                    <a:pt x="176" y="44"/>
                  </a:cubicBezTo>
                  <a:cubicBezTo>
                    <a:pt x="176" y="64"/>
                    <a:pt x="169" y="81"/>
                    <a:pt x="157" y="89"/>
                  </a:cubicBezTo>
                  <a:cubicBezTo>
                    <a:pt x="151" y="93"/>
                    <a:pt x="151" y="93"/>
                    <a:pt x="151" y="93"/>
                  </a:cubicBezTo>
                  <a:cubicBezTo>
                    <a:pt x="155" y="100"/>
                    <a:pt x="155" y="100"/>
                    <a:pt x="155" y="100"/>
                  </a:cubicBezTo>
                  <a:cubicBezTo>
                    <a:pt x="157" y="104"/>
                    <a:pt x="160" y="107"/>
                    <a:pt x="165" y="109"/>
                  </a:cubicBezTo>
                  <a:cubicBezTo>
                    <a:pt x="173" y="113"/>
                    <a:pt x="195" y="119"/>
                    <a:pt x="201" y="120"/>
                  </a:cubicBezTo>
                  <a:cubicBezTo>
                    <a:pt x="203" y="122"/>
                    <a:pt x="207" y="125"/>
                    <a:pt x="209" y="131"/>
                  </a:cubicBezTo>
                  <a:cubicBezTo>
                    <a:pt x="211" y="137"/>
                    <a:pt x="214" y="143"/>
                    <a:pt x="216" y="147"/>
                  </a:cubicBezTo>
                  <a:cubicBezTo>
                    <a:pt x="204" y="152"/>
                    <a:pt x="177" y="157"/>
                    <a:pt x="141" y="15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8730402" y="1635905"/>
            <a:ext cx="1584000" cy="1584915"/>
            <a:chOff x="8697518" y="1635905"/>
            <a:chExt cx="1584000" cy="1584915"/>
          </a:xfrm>
        </p:grpSpPr>
        <p:sp>
          <p:nvSpPr>
            <p:cNvPr id="14" name="椭圆 13"/>
            <p:cNvSpPr/>
            <p:nvPr/>
          </p:nvSpPr>
          <p:spPr>
            <a:xfrm rot="1800000">
              <a:off x="8697518" y="1635905"/>
              <a:ext cx="1584000" cy="15849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0" name="组合 569"/>
            <p:cNvGrpSpPr/>
            <p:nvPr/>
          </p:nvGrpSpPr>
          <p:grpSpPr>
            <a:xfrm>
              <a:off x="9166591" y="2147740"/>
              <a:ext cx="645855" cy="561245"/>
              <a:chOff x="4034340" y="5445534"/>
              <a:chExt cx="645855" cy="561245"/>
            </a:xfrm>
          </p:grpSpPr>
          <p:sp>
            <p:nvSpPr>
              <p:cNvPr id="571" name="Freeform 33"/>
              <p:cNvSpPr>
                <a:spLocks noEditPoints="1"/>
              </p:cNvSpPr>
              <p:nvPr/>
            </p:nvSpPr>
            <p:spPr bwMode="auto">
              <a:xfrm>
                <a:off x="4245865" y="5572449"/>
                <a:ext cx="434330" cy="434330"/>
              </a:xfrm>
              <a:custGeom>
                <a:avLst/>
                <a:gdLst>
                  <a:gd name="T0" fmla="*/ 7 w 65"/>
                  <a:gd name="T1" fmla="*/ 16 h 65"/>
                  <a:gd name="T2" fmla="*/ 8 w 65"/>
                  <a:gd name="T3" fmla="*/ 21 h 65"/>
                  <a:gd name="T4" fmla="*/ 4 w 65"/>
                  <a:gd name="T5" fmla="*/ 22 h 65"/>
                  <a:gd name="T6" fmla="*/ 0 w 65"/>
                  <a:gd name="T7" fmla="*/ 26 h 65"/>
                  <a:gd name="T8" fmla="*/ 2 w 65"/>
                  <a:gd name="T9" fmla="*/ 31 h 65"/>
                  <a:gd name="T10" fmla="*/ 5 w 65"/>
                  <a:gd name="T11" fmla="*/ 35 h 65"/>
                  <a:gd name="T12" fmla="*/ 3 w 65"/>
                  <a:gd name="T13" fmla="*/ 38 h 65"/>
                  <a:gd name="T14" fmla="*/ 1 w 65"/>
                  <a:gd name="T15" fmla="*/ 43 h 65"/>
                  <a:gd name="T16" fmla="*/ 5 w 65"/>
                  <a:gd name="T17" fmla="*/ 46 h 65"/>
                  <a:gd name="T18" fmla="*/ 9 w 65"/>
                  <a:gd name="T19" fmla="*/ 46 h 65"/>
                  <a:gd name="T20" fmla="*/ 9 w 65"/>
                  <a:gd name="T21" fmla="*/ 52 h 65"/>
                  <a:gd name="T22" fmla="*/ 10 w 65"/>
                  <a:gd name="T23" fmla="*/ 57 h 65"/>
                  <a:gd name="T24" fmla="*/ 16 w 65"/>
                  <a:gd name="T25" fmla="*/ 58 h 65"/>
                  <a:gd name="T26" fmla="*/ 21 w 65"/>
                  <a:gd name="T27" fmla="*/ 57 h 65"/>
                  <a:gd name="T28" fmla="*/ 22 w 65"/>
                  <a:gd name="T29" fmla="*/ 61 h 65"/>
                  <a:gd name="T30" fmla="*/ 25 w 65"/>
                  <a:gd name="T31" fmla="*/ 65 h 65"/>
                  <a:gd name="T32" fmla="*/ 30 w 65"/>
                  <a:gd name="T33" fmla="*/ 63 h 65"/>
                  <a:gd name="T34" fmla="*/ 35 w 65"/>
                  <a:gd name="T35" fmla="*/ 60 h 65"/>
                  <a:gd name="T36" fmla="*/ 37 w 65"/>
                  <a:gd name="T37" fmla="*/ 62 h 65"/>
                  <a:gd name="T38" fmla="*/ 43 w 65"/>
                  <a:gd name="T39" fmla="*/ 64 h 65"/>
                  <a:gd name="T40" fmla="*/ 46 w 65"/>
                  <a:gd name="T41" fmla="*/ 60 h 65"/>
                  <a:gd name="T42" fmla="*/ 48 w 65"/>
                  <a:gd name="T43" fmla="*/ 55 h 65"/>
                  <a:gd name="T44" fmla="*/ 52 w 65"/>
                  <a:gd name="T45" fmla="*/ 56 h 65"/>
                  <a:gd name="T46" fmla="*/ 57 w 65"/>
                  <a:gd name="T47" fmla="*/ 55 h 65"/>
                  <a:gd name="T48" fmla="*/ 57 w 65"/>
                  <a:gd name="T49" fmla="*/ 49 h 65"/>
                  <a:gd name="T50" fmla="*/ 57 w 65"/>
                  <a:gd name="T51" fmla="*/ 44 h 65"/>
                  <a:gd name="T52" fmla="*/ 61 w 65"/>
                  <a:gd name="T53" fmla="*/ 43 h 65"/>
                  <a:gd name="T54" fmla="*/ 65 w 65"/>
                  <a:gd name="T55" fmla="*/ 40 h 65"/>
                  <a:gd name="T56" fmla="*/ 62 w 65"/>
                  <a:gd name="T57" fmla="*/ 35 h 65"/>
                  <a:gd name="T58" fmla="*/ 59 w 65"/>
                  <a:gd name="T59" fmla="*/ 30 h 65"/>
                  <a:gd name="T60" fmla="*/ 62 w 65"/>
                  <a:gd name="T61" fmla="*/ 28 h 65"/>
                  <a:gd name="T62" fmla="*/ 64 w 65"/>
                  <a:gd name="T63" fmla="*/ 22 h 65"/>
                  <a:gd name="T64" fmla="*/ 59 w 65"/>
                  <a:gd name="T65" fmla="*/ 19 h 65"/>
                  <a:gd name="T66" fmla="*/ 55 w 65"/>
                  <a:gd name="T67" fmla="*/ 17 h 65"/>
                  <a:gd name="T68" fmla="*/ 56 w 65"/>
                  <a:gd name="T69" fmla="*/ 13 h 65"/>
                  <a:gd name="T70" fmla="*/ 55 w 65"/>
                  <a:gd name="T71" fmla="*/ 8 h 65"/>
                  <a:gd name="T72" fmla="*/ 49 w 65"/>
                  <a:gd name="T73" fmla="*/ 8 h 65"/>
                  <a:gd name="T74" fmla="*/ 44 w 65"/>
                  <a:gd name="T75" fmla="*/ 8 h 65"/>
                  <a:gd name="T76" fmla="*/ 43 w 65"/>
                  <a:gd name="T77" fmla="*/ 4 h 65"/>
                  <a:gd name="T78" fmla="*/ 39 w 65"/>
                  <a:gd name="T79" fmla="*/ 0 h 65"/>
                  <a:gd name="T80" fmla="*/ 34 w 65"/>
                  <a:gd name="T81" fmla="*/ 3 h 65"/>
                  <a:gd name="T82" fmla="*/ 30 w 65"/>
                  <a:gd name="T83" fmla="*/ 6 h 65"/>
                  <a:gd name="T84" fmla="*/ 27 w 65"/>
                  <a:gd name="T85" fmla="*/ 3 h 65"/>
                  <a:gd name="T86" fmla="*/ 22 w 65"/>
                  <a:gd name="T87" fmla="*/ 1 h 65"/>
                  <a:gd name="T88" fmla="*/ 19 w 65"/>
                  <a:gd name="T89" fmla="*/ 6 h 65"/>
                  <a:gd name="T90" fmla="*/ 17 w 65"/>
                  <a:gd name="T91" fmla="*/ 10 h 65"/>
                  <a:gd name="T92" fmla="*/ 13 w 65"/>
                  <a:gd name="T93" fmla="*/ 9 h 65"/>
                  <a:gd name="T94" fmla="*/ 8 w 65"/>
                  <a:gd name="T95" fmla="*/ 10 h 65"/>
                  <a:gd name="T96" fmla="*/ 7 w 65"/>
                  <a:gd name="T97" fmla="*/ 16 h 65"/>
                  <a:gd name="T98" fmla="*/ 27 w 65"/>
                  <a:gd name="T99" fmla="*/ 15 h 65"/>
                  <a:gd name="T100" fmla="*/ 50 w 65"/>
                  <a:gd name="T101" fmla="*/ 27 h 65"/>
                  <a:gd name="T102" fmla="*/ 38 w 65"/>
                  <a:gd name="T103" fmla="*/ 51 h 65"/>
                  <a:gd name="T104" fmla="*/ 14 w 65"/>
                  <a:gd name="T105" fmla="*/ 38 h 65"/>
                  <a:gd name="T106" fmla="*/ 27 w 65"/>
                  <a:gd name="T107"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 h="65">
                    <a:moveTo>
                      <a:pt x="7" y="16"/>
                    </a:moveTo>
                    <a:cubicBezTo>
                      <a:pt x="9" y="17"/>
                      <a:pt x="8" y="20"/>
                      <a:pt x="8" y="21"/>
                    </a:cubicBezTo>
                    <a:cubicBezTo>
                      <a:pt x="8" y="22"/>
                      <a:pt x="6" y="22"/>
                      <a:pt x="4" y="22"/>
                    </a:cubicBezTo>
                    <a:cubicBezTo>
                      <a:pt x="2" y="22"/>
                      <a:pt x="1" y="23"/>
                      <a:pt x="0" y="26"/>
                    </a:cubicBezTo>
                    <a:cubicBezTo>
                      <a:pt x="0" y="28"/>
                      <a:pt x="1" y="30"/>
                      <a:pt x="2" y="31"/>
                    </a:cubicBezTo>
                    <a:cubicBezTo>
                      <a:pt x="4" y="31"/>
                      <a:pt x="5" y="34"/>
                      <a:pt x="5" y="35"/>
                    </a:cubicBezTo>
                    <a:cubicBezTo>
                      <a:pt x="6" y="36"/>
                      <a:pt x="4" y="37"/>
                      <a:pt x="3" y="38"/>
                    </a:cubicBezTo>
                    <a:cubicBezTo>
                      <a:pt x="1" y="38"/>
                      <a:pt x="0" y="40"/>
                      <a:pt x="1" y="43"/>
                    </a:cubicBezTo>
                    <a:cubicBezTo>
                      <a:pt x="2" y="45"/>
                      <a:pt x="4" y="46"/>
                      <a:pt x="5" y="46"/>
                    </a:cubicBezTo>
                    <a:cubicBezTo>
                      <a:pt x="7" y="45"/>
                      <a:pt x="9" y="46"/>
                      <a:pt x="9" y="46"/>
                    </a:cubicBezTo>
                    <a:cubicBezTo>
                      <a:pt x="10" y="47"/>
                      <a:pt x="10" y="51"/>
                      <a:pt x="9" y="52"/>
                    </a:cubicBezTo>
                    <a:cubicBezTo>
                      <a:pt x="8" y="53"/>
                      <a:pt x="8" y="55"/>
                      <a:pt x="10" y="57"/>
                    </a:cubicBezTo>
                    <a:cubicBezTo>
                      <a:pt x="12" y="59"/>
                      <a:pt x="14" y="59"/>
                      <a:pt x="16" y="58"/>
                    </a:cubicBezTo>
                    <a:cubicBezTo>
                      <a:pt x="17" y="56"/>
                      <a:pt x="20" y="57"/>
                      <a:pt x="21" y="57"/>
                    </a:cubicBezTo>
                    <a:cubicBezTo>
                      <a:pt x="22" y="57"/>
                      <a:pt x="22" y="59"/>
                      <a:pt x="22" y="61"/>
                    </a:cubicBezTo>
                    <a:cubicBezTo>
                      <a:pt x="22" y="63"/>
                      <a:pt x="23" y="64"/>
                      <a:pt x="25" y="65"/>
                    </a:cubicBezTo>
                    <a:cubicBezTo>
                      <a:pt x="28" y="65"/>
                      <a:pt x="30" y="64"/>
                      <a:pt x="30" y="63"/>
                    </a:cubicBezTo>
                    <a:cubicBezTo>
                      <a:pt x="31" y="61"/>
                      <a:pt x="34" y="60"/>
                      <a:pt x="35" y="60"/>
                    </a:cubicBezTo>
                    <a:cubicBezTo>
                      <a:pt x="36" y="59"/>
                      <a:pt x="37" y="61"/>
                      <a:pt x="37" y="62"/>
                    </a:cubicBezTo>
                    <a:cubicBezTo>
                      <a:pt x="38" y="64"/>
                      <a:pt x="40" y="65"/>
                      <a:pt x="43" y="64"/>
                    </a:cubicBezTo>
                    <a:cubicBezTo>
                      <a:pt x="45" y="63"/>
                      <a:pt x="46" y="61"/>
                      <a:pt x="46" y="60"/>
                    </a:cubicBezTo>
                    <a:cubicBezTo>
                      <a:pt x="45" y="58"/>
                      <a:pt x="47" y="55"/>
                      <a:pt x="48" y="55"/>
                    </a:cubicBezTo>
                    <a:cubicBezTo>
                      <a:pt x="49" y="54"/>
                      <a:pt x="50" y="55"/>
                      <a:pt x="52" y="56"/>
                    </a:cubicBezTo>
                    <a:cubicBezTo>
                      <a:pt x="53" y="57"/>
                      <a:pt x="55" y="57"/>
                      <a:pt x="57" y="55"/>
                    </a:cubicBezTo>
                    <a:cubicBezTo>
                      <a:pt x="58" y="53"/>
                      <a:pt x="59" y="51"/>
                      <a:pt x="57" y="49"/>
                    </a:cubicBezTo>
                    <a:cubicBezTo>
                      <a:pt x="56" y="48"/>
                      <a:pt x="56" y="45"/>
                      <a:pt x="57" y="44"/>
                    </a:cubicBezTo>
                    <a:cubicBezTo>
                      <a:pt x="57" y="43"/>
                      <a:pt x="59" y="43"/>
                      <a:pt x="61" y="43"/>
                    </a:cubicBezTo>
                    <a:cubicBezTo>
                      <a:pt x="62" y="44"/>
                      <a:pt x="64" y="42"/>
                      <a:pt x="65" y="40"/>
                    </a:cubicBezTo>
                    <a:cubicBezTo>
                      <a:pt x="65" y="37"/>
                      <a:pt x="64" y="35"/>
                      <a:pt x="62" y="35"/>
                    </a:cubicBezTo>
                    <a:cubicBezTo>
                      <a:pt x="61" y="34"/>
                      <a:pt x="59" y="31"/>
                      <a:pt x="59" y="30"/>
                    </a:cubicBezTo>
                    <a:cubicBezTo>
                      <a:pt x="59" y="29"/>
                      <a:pt x="60" y="28"/>
                      <a:pt x="62" y="28"/>
                    </a:cubicBezTo>
                    <a:cubicBezTo>
                      <a:pt x="64" y="27"/>
                      <a:pt x="65" y="25"/>
                      <a:pt x="64" y="22"/>
                    </a:cubicBezTo>
                    <a:cubicBezTo>
                      <a:pt x="63" y="20"/>
                      <a:pt x="61" y="19"/>
                      <a:pt x="59" y="19"/>
                    </a:cubicBezTo>
                    <a:cubicBezTo>
                      <a:pt x="58" y="20"/>
                      <a:pt x="55" y="18"/>
                      <a:pt x="55" y="17"/>
                    </a:cubicBezTo>
                    <a:cubicBezTo>
                      <a:pt x="54" y="16"/>
                      <a:pt x="54" y="15"/>
                      <a:pt x="56" y="13"/>
                    </a:cubicBezTo>
                    <a:cubicBezTo>
                      <a:pt x="57" y="12"/>
                      <a:pt x="56" y="10"/>
                      <a:pt x="55" y="8"/>
                    </a:cubicBezTo>
                    <a:cubicBezTo>
                      <a:pt x="53" y="7"/>
                      <a:pt x="50" y="6"/>
                      <a:pt x="49" y="8"/>
                    </a:cubicBezTo>
                    <a:cubicBezTo>
                      <a:pt x="48" y="9"/>
                      <a:pt x="45" y="9"/>
                      <a:pt x="44" y="8"/>
                    </a:cubicBezTo>
                    <a:cubicBezTo>
                      <a:pt x="43" y="8"/>
                      <a:pt x="43" y="6"/>
                      <a:pt x="43" y="4"/>
                    </a:cubicBezTo>
                    <a:cubicBezTo>
                      <a:pt x="43" y="3"/>
                      <a:pt x="42" y="1"/>
                      <a:pt x="39" y="0"/>
                    </a:cubicBezTo>
                    <a:cubicBezTo>
                      <a:pt x="37" y="0"/>
                      <a:pt x="35" y="1"/>
                      <a:pt x="34" y="3"/>
                    </a:cubicBezTo>
                    <a:cubicBezTo>
                      <a:pt x="34" y="4"/>
                      <a:pt x="31" y="6"/>
                      <a:pt x="30" y="6"/>
                    </a:cubicBezTo>
                    <a:cubicBezTo>
                      <a:pt x="29" y="6"/>
                      <a:pt x="28" y="5"/>
                      <a:pt x="27" y="3"/>
                    </a:cubicBezTo>
                    <a:cubicBezTo>
                      <a:pt x="27" y="1"/>
                      <a:pt x="25" y="0"/>
                      <a:pt x="22" y="1"/>
                    </a:cubicBezTo>
                    <a:cubicBezTo>
                      <a:pt x="20" y="2"/>
                      <a:pt x="19" y="4"/>
                      <a:pt x="19" y="6"/>
                    </a:cubicBezTo>
                    <a:cubicBezTo>
                      <a:pt x="20" y="7"/>
                      <a:pt x="18" y="10"/>
                      <a:pt x="17" y="10"/>
                    </a:cubicBezTo>
                    <a:cubicBezTo>
                      <a:pt x="16" y="11"/>
                      <a:pt x="14" y="11"/>
                      <a:pt x="13" y="9"/>
                    </a:cubicBezTo>
                    <a:cubicBezTo>
                      <a:pt x="12" y="8"/>
                      <a:pt x="10" y="9"/>
                      <a:pt x="8" y="10"/>
                    </a:cubicBezTo>
                    <a:cubicBezTo>
                      <a:pt x="6" y="12"/>
                      <a:pt x="6" y="15"/>
                      <a:pt x="7" y="16"/>
                    </a:cubicBezTo>
                    <a:close/>
                    <a:moveTo>
                      <a:pt x="27" y="15"/>
                    </a:moveTo>
                    <a:cubicBezTo>
                      <a:pt x="37" y="11"/>
                      <a:pt x="47" y="17"/>
                      <a:pt x="50" y="27"/>
                    </a:cubicBezTo>
                    <a:cubicBezTo>
                      <a:pt x="54" y="37"/>
                      <a:pt x="48" y="47"/>
                      <a:pt x="38" y="51"/>
                    </a:cubicBezTo>
                    <a:cubicBezTo>
                      <a:pt x="28" y="54"/>
                      <a:pt x="18" y="48"/>
                      <a:pt x="14" y="38"/>
                    </a:cubicBezTo>
                    <a:cubicBezTo>
                      <a:pt x="11" y="28"/>
                      <a:pt x="17" y="18"/>
                      <a:pt x="27" y="1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34"/>
              <p:cNvSpPr>
                <a:spLocks noEditPoints="1"/>
              </p:cNvSpPr>
              <p:nvPr/>
            </p:nvSpPr>
            <p:spPr bwMode="auto">
              <a:xfrm>
                <a:off x="4034340" y="5445534"/>
                <a:ext cx="279212" cy="282033"/>
              </a:xfrm>
              <a:custGeom>
                <a:avLst/>
                <a:gdLst>
                  <a:gd name="T0" fmla="*/ 5 w 42"/>
                  <a:gd name="T1" fmla="*/ 10 h 42"/>
                  <a:gd name="T2" fmla="*/ 6 w 42"/>
                  <a:gd name="T3" fmla="*/ 14 h 42"/>
                  <a:gd name="T4" fmla="*/ 3 w 42"/>
                  <a:gd name="T5" fmla="*/ 14 h 42"/>
                  <a:gd name="T6" fmla="*/ 1 w 42"/>
                  <a:gd name="T7" fmla="*/ 17 h 42"/>
                  <a:gd name="T8" fmla="*/ 2 w 42"/>
                  <a:gd name="T9" fmla="*/ 20 h 42"/>
                  <a:gd name="T10" fmla="*/ 4 w 42"/>
                  <a:gd name="T11" fmla="*/ 23 h 42"/>
                  <a:gd name="T12" fmla="*/ 2 w 42"/>
                  <a:gd name="T13" fmla="*/ 24 h 42"/>
                  <a:gd name="T14" fmla="*/ 1 w 42"/>
                  <a:gd name="T15" fmla="*/ 28 h 42"/>
                  <a:gd name="T16" fmla="*/ 4 w 42"/>
                  <a:gd name="T17" fmla="*/ 30 h 42"/>
                  <a:gd name="T18" fmla="*/ 7 w 42"/>
                  <a:gd name="T19" fmla="*/ 30 h 42"/>
                  <a:gd name="T20" fmla="*/ 6 w 42"/>
                  <a:gd name="T21" fmla="*/ 33 h 42"/>
                  <a:gd name="T22" fmla="*/ 7 w 42"/>
                  <a:gd name="T23" fmla="*/ 37 h 42"/>
                  <a:gd name="T24" fmla="*/ 11 w 42"/>
                  <a:gd name="T25" fmla="*/ 37 h 42"/>
                  <a:gd name="T26" fmla="*/ 14 w 42"/>
                  <a:gd name="T27" fmla="*/ 37 h 42"/>
                  <a:gd name="T28" fmla="*/ 15 w 42"/>
                  <a:gd name="T29" fmla="*/ 39 h 42"/>
                  <a:gd name="T30" fmla="*/ 17 w 42"/>
                  <a:gd name="T31" fmla="*/ 42 h 42"/>
                  <a:gd name="T32" fmla="*/ 20 w 42"/>
                  <a:gd name="T33" fmla="*/ 40 h 42"/>
                  <a:gd name="T34" fmla="*/ 23 w 42"/>
                  <a:gd name="T35" fmla="*/ 38 h 42"/>
                  <a:gd name="T36" fmla="*/ 25 w 42"/>
                  <a:gd name="T37" fmla="*/ 40 h 42"/>
                  <a:gd name="T38" fmla="*/ 28 w 42"/>
                  <a:gd name="T39" fmla="*/ 41 h 42"/>
                  <a:gd name="T40" fmla="*/ 30 w 42"/>
                  <a:gd name="T41" fmla="*/ 38 h 42"/>
                  <a:gd name="T42" fmla="*/ 31 w 42"/>
                  <a:gd name="T43" fmla="*/ 35 h 42"/>
                  <a:gd name="T44" fmla="*/ 34 w 42"/>
                  <a:gd name="T45" fmla="*/ 36 h 42"/>
                  <a:gd name="T46" fmla="*/ 37 w 42"/>
                  <a:gd name="T47" fmla="*/ 35 h 42"/>
                  <a:gd name="T48" fmla="*/ 38 w 42"/>
                  <a:gd name="T49" fmla="*/ 32 h 42"/>
                  <a:gd name="T50" fmla="*/ 37 w 42"/>
                  <a:gd name="T51" fmla="*/ 28 h 42"/>
                  <a:gd name="T52" fmla="*/ 40 w 42"/>
                  <a:gd name="T53" fmla="*/ 28 h 42"/>
                  <a:gd name="T54" fmla="*/ 42 w 42"/>
                  <a:gd name="T55" fmla="*/ 26 h 42"/>
                  <a:gd name="T56" fmla="*/ 41 w 42"/>
                  <a:gd name="T57" fmla="*/ 22 h 42"/>
                  <a:gd name="T58" fmla="*/ 39 w 42"/>
                  <a:gd name="T59" fmla="*/ 20 h 42"/>
                  <a:gd name="T60" fmla="*/ 41 w 42"/>
                  <a:gd name="T61" fmla="*/ 18 h 42"/>
                  <a:gd name="T62" fmla="*/ 42 w 42"/>
                  <a:gd name="T63" fmla="*/ 15 h 42"/>
                  <a:gd name="T64" fmla="*/ 39 w 42"/>
                  <a:gd name="T65" fmla="*/ 13 h 42"/>
                  <a:gd name="T66" fmla="*/ 36 w 42"/>
                  <a:gd name="T67" fmla="*/ 11 h 42"/>
                  <a:gd name="T68" fmla="*/ 36 w 42"/>
                  <a:gd name="T69" fmla="*/ 9 h 42"/>
                  <a:gd name="T70" fmla="*/ 36 w 42"/>
                  <a:gd name="T71" fmla="*/ 5 h 42"/>
                  <a:gd name="T72" fmla="*/ 32 w 42"/>
                  <a:gd name="T73" fmla="*/ 5 h 42"/>
                  <a:gd name="T74" fmla="*/ 29 w 42"/>
                  <a:gd name="T75" fmla="*/ 5 h 42"/>
                  <a:gd name="T76" fmla="*/ 28 w 42"/>
                  <a:gd name="T77" fmla="*/ 3 h 42"/>
                  <a:gd name="T78" fmla="*/ 26 w 42"/>
                  <a:gd name="T79" fmla="*/ 0 h 42"/>
                  <a:gd name="T80" fmla="*/ 23 w 42"/>
                  <a:gd name="T81" fmla="*/ 2 h 42"/>
                  <a:gd name="T82" fmla="*/ 20 w 42"/>
                  <a:gd name="T83" fmla="*/ 4 h 42"/>
                  <a:gd name="T84" fmla="*/ 18 w 42"/>
                  <a:gd name="T85" fmla="*/ 2 h 42"/>
                  <a:gd name="T86" fmla="*/ 15 w 42"/>
                  <a:gd name="T87" fmla="*/ 1 h 42"/>
                  <a:gd name="T88" fmla="*/ 13 w 42"/>
                  <a:gd name="T89" fmla="*/ 4 h 42"/>
                  <a:gd name="T90" fmla="*/ 12 w 42"/>
                  <a:gd name="T91" fmla="*/ 7 h 42"/>
                  <a:gd name="T92" fmla="*/ 9 w 42"/>
                  <a:gd name="T93" fmla="*/ 6 h 42"/>
                  <a:gd name="T94" fmla="*/ 6 w 42"/>
                  <a:gd name="T95" fmla="*/ 7 h 42"/>
                  <a:gd name="T96" fmla="*/ 5 w 42"/>
                  <a:gd name="T97" fmla="*/ 10 h 42"/>
                  <a:gd name="T98" fmla="*/ 18 w 42"/>
                  <a:gd name="T99" fmla="*/ 9 h 42"/>
                  <a:gd name="T100" fmla="*/ 33 w 42"/>
                  <a:gd name="T101" fmla="*/ 17 h 42"/>
                  <a:gd name="T102" fmla="*/ 25 w 42"/>
                  <a:gd name="T103" fmla="*/ 33 h 42"/>
                  <a:gd name="T104" fmla="*/ 10 w 42"/>
                  <a:gd name="T105" fmla="*/ 25 h 42"/>
                  <a:gd name="T106" fmla="*/ 18 w 42"/>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42">
                    <a:moveTo>
                      <a:pt x="5" y="10"/>
                    </a:moveTo>
                    <a:cubicBezTo>
                      <a:pt x="6" y="11"/>
                      <a:pt x="6" y="13"/>
                      <a:pt x="6" y="14"/>
                    </a:cubicBezTo>
                    <a:cubicBezTo>
                      <a:pt x="5" y="14"/>
                      <a:pt x="4" y="15"/>
                      <a:pt x="3" y="14"/>
                    </a:cubicBezTo>
                    <a:cubicBezTo>
                      <a:pt x="2" y="14"/>
                      <a:pt x="1" y="15"/>
                      <a:pt x="1" y="17"/>
                    </a:cubicBezTo>
                    <a:cubicBezTo>
                      <a:pt x="0" y="18"/>
                      <a:pt x="1" y="20"/>
                      <a:pt x="2" y="20"/>
                    </a:cubicBezTo>
                    <a:cubicBezTo>
                      <a:pt x="3" y="20"/>
                      <a:pt x="4" y="22"/>
                      <a:pt x="4" y="23"/>
                    </a:cubicBezTo>
                    <a:cubicBezTo>
                      <a:pt x="4" y="23"/>
                      <a:pt x="3" y="24"/>
                      <a:pt x="2" y="24"/>
                    </a:cubicBezTo>
                    <a:cubicBezTo>
                      <a:pt x="1" y="25"/>
                      <a:pt x="1" y="26"/>
                      <a:pt x="1" y="28"/>
                    </a:cubicBezTo>
                    <a:cubicBezTo>
                      <a:pt x="2" y="29"/>
                      <a:pt x="3" y="30"/>
                      <a:pt x="4" y="30"/>
                    </a:cubicBezTo>
                    <a:cubicBezTo>
                      <a:pt x="5" y="29"/>
                      <a:pt x="6" y="29"/>
                      <a:pt x="7" y="30"/>
                    </a:cubicBezTo>
                    <a:cubicBezTo>
                      <a:pt x="7" y="31"/>
                      <a:pt x="7" y="33"/>
                      <a:pt x="6" y="33"/>
                    </a:cubicBezTo>
                    <a:cubicBezTo>
                      <a:pt x="6" y="34"/>
                      <a:pt x="6" y="36"/>
                      <a:pt x="7" y="37"/>
                    </a:cubicBezTo>
                    <a:cubicBezTo>
                      <a:pt x="8" y="38"/>
                      <a:pt x="10" y="38"/>
                      <a:pt x="11" y="37"/>
                    </a:cubicBezTo>
                    <a:cubicBezTo>
                      <a:pt x="11" y="36"/>
                      <a:pt x="13" y="37"/>
                      <a:pt x="14" y="37"/>
                    </a:cubicBezTo>
                    <a:cubicBezTo>
                      <a:pt x="15" y="37"/>
                      <a:pt x="15" y="38"/>
                      <a:pt x="15" y="39"/>
                    </a:cubicBezTo>
                    <a:cubicBezTo>
                      <a:pt x="14" y="40"/>
                      <a:pt x="15" y="42"/>
                      <a:pt x="17" y="42"/>
                    </a:cubicBezTo>
                    <a:cubicBezTo>
                      <a:pt x="18" y="42"/>
                      <a:pt x="20" y="42"/>
                      <a:pt x="20" y="40"/>
                    </a:cubicBezTo>
                    <a:cubicBezTo>
                      <a:pt x="20" y="39"/>
                      <a:pt x="22" y="38"/>
                      <a:pt x="23" y="38"/>
                    </a:cubicBezTo>
                    <a:cubicBezTo>
                      <a:pt x="23" y="38"/>
                      <a:pt x="24" y="39"/>
                      <a:pt x="25" y="40"/>
                    </a:cubicBezTo>
                    <a:cubicBezTo>
                      <a:pt x="25" y="41"/>
                      <a:pt x="26" y="42"/>
                      <a:pt x="28" y="41"/>
                    </a:cubicBezTo>
                    <a:cubicBezTo>
                      <a:pt x="29" y="41"/>
                      <a:pt x="30" y="40"/>
                      <a:pt x="30" y="38"/>
                    </a:cubicBezTo>
                    <a:cubicBezTo>
                      <a:pt x="30" y="37"/>
                      <a:pt x="31" y="36"/>
                      <a:pt x="31" y="35"/>
                    </a:cubicBezTo>
                    <a:cubicBezTo>
                      <a:pt x="32" y="35"/>
                      <a:pt x="33" y="35"/>
                      <a:pt x="34" y="36"/>
                    </a:cubicBezTo>
                    <a:cubicBezTo>
                      <a:pt x="35" y="37"/>
                      <a:pt x="36" y="36"/>
                      <a:pt x="37" y="35"/>
                    </a:cubicBezTo>
                    <a:cubicBezTo>
                      <a:pt x="38" y="34"/>
                      <a:pt x="38" y="33"/>
                      <a:pt x="38" y="32"/>
                    </a:cubicBezTo>
                    <a:cubicBezTo>
                      <a:pt x="37" y="31"/>
                      <a:pt x="37" y="29"/>
                      <a:pt x="37" y="28"/>
                    </a:cubicBezTo>
                    <a:cubicBezTo>
                      <a:pt x="37" y="28"/>
                      <a:pt x="39" y="28"/>
                      <a:pt x="40" y="28"/>
                    </a:cubicBezTo>
                    <a:cubicBezTo>
                      <a:pt x="41" y="28"/>
                      <a:pt x="42" y="27"/>
                      <a:pt x="42" y="26"/>
                    </a:cubicBezTo>
                    <a:cubicBezTo>
                      <a:pt x="42" y="24"/>
                      <a:pt x="42" y="23"/>
                      <a:pt x="41" y="22"/>
                    </a:cubicBezTo>
                    <a:cubicBezTo>
                      <a:pt x="40" y="22"/>
                      <a:pt x="39" y="20"/>
                      <a:pt x="39" y="20"/>
                    </a:cubicBezTo>
                    <a:cubicBezTo>
                      <a:pt x="39" y="19"/>
                      <a:pt x="39" y="18"/>
                      <a:pt x="41" y="18"/>
                    </a:cubicBezTo>
                    <a:cubicBezTo>
                      <a:pt x="42" y="18"/>
                      <a:pt x="42" y="16"/>
                      <a:pt x="42" y="15"/>
                    </a:cubicBezTo>
                    <a:cubicBezTo>
                      <a:pt x="41" y="13"/>
                      <a:pt x="40" y="12"/>
                      <a:pt x="39" y="13"/>
                    </a:cubicBezTo>
                    <a:cubicBezTo>
                      <a:pt x="38" y="13"/>
                      <a:pt x="36" y="12"/>
                      <a:pt x="36" y="11"/>
                    </a:cubicBezTo>
                    <a:cubicBezTo>
                      <a:pt x="35" y="11"/>
                      <a:pt x="36" y="10"/>
                      <a:pt x="36" y="9"/>
                    </a:cubicBezTo>
                    <a:cubicBezTo>
                      <a:pt x="37" y="8"/>
                      <a:pt x="37" y="6"/>
                      <a:pt x="36" y="5"/>
                    </a:cubicBezTo>
                    <a:cubicBezTo>
                      <a:pt x="35" y="4"/>
                      <a:pt x="33" y="4"/>
                      <a:pt x="32" y="5"/>
                    </a:cubicBezTo>
                    <a:cubicBezTo>
                      <a:pt x="31" y="6"/>
                      <a:pt x="29" y="6"/>
                      <a:pt x="29" y="5"/>
                    </a:cubicBezTo>
                    <a:cubicBezTo>
                      <a:pt x="28" y="5"/>
                      <a:pt x="28" y="4"/>
                      <a:pt x="28" y="3"/>
                    </a:cubicBezTo>
                    <a:cubicBezTo>
                      <a:pt x="28" y="2"/>
                      <a:pt x="27" y="1"/>
                      <a:pt x="26" y="0"/>
                    </a:cubicBezTo>
                    <a:cubicBezTo>
                      <a:pt x="24" y="0"/>
                      <a:pt x="23" y="1"/>
                      <a:pt x="23" y="2"/>
                    </a:cubicBezTo>
                    <a:cubicBezTo>
                      <a:pt x="23" y="3"/>
                      <a:pt x="21" y="4"/>
                      <a:pt x="20" y="4"/>
                    </a:cubicBezTo>
                    <a:cubicBezTo>
                      <a:pt x="19" y="4"/>
                      <a:pt x="19" y="3"/>
                      <a:pt x="18" y="2"/>
                    </a:cubicBezTo>
                    <a:cubicBezTo>
                      <a:pt x="18" y="1"/>
                      <a:pt x="16" y="0"/>
                      <a:pt x="15" y="1"/>
                    </a:cubicBezTo>
                    <a:cubicBezTo>
                      <a:pt x="13" y="1"/>
                      <a:pt x="13" y="3"/>
                      <a:pt x="13" y="4"/>
                    </a:cubicBezTo>
                    <a:cubicBezTo>
                      <a:pt x="13" y="5"/>
                      <a:pt x="12" y="6"/>
                      <a:pt x="12" y="7"/>
                    </a:cubicBezTo>
                    <a:cubicBezTo>
                      <a:pt x="11" y="7"/>
                      <a:pt x="10" y="7"/>
                      <a:pt x="9" y="6"/>
                    </a:cubicBezTo>
                    <a:cubicBezTo>
                      <a:pt x="8" y="5"/>
                      <a:pt x="7" y="6"/>
                      <a:pt x="6" y="7"/>
                    </a:cubicBezTo>
                    <a:cubicBezTo>
                      <a:pt x="5" y="8"/>
                      <a:pt x="4" y="10"/>
                      <a:pt x="5" y="10"/>
                    </a:cubicBezTo>
                    <a:close/>
                    <a:moveTo>
                      <a:pt x="18" y="9"/>
                    </a:moveTo>
                    <a:cubicBezTo>
                      <a:pt x="24" y="7"/>
                      <a:pt x="31" y="11"/>
                      <a:pt x="33" y="17"/>
                    </a:cubicBezTo>
                    <a:cubicBezTo>
                      <a:pt x="35" y="24"/>
                      <a:pt x="32" y="31"/>
                      <a:pt x="25" y="33"/>
                    </a:cubicBezTo>
                    <a:cubicBezTo>
                      <a:pt x="19" y="35"/>
                      <a:pt x="12" y="31"/>
                      <a:pt x="10" y="25"/>
                    </a:cubicBezTo>
                    <a:cubicBezTo>
                      <a:pt x="8" y="18"/>
                      <a:pt x="11" y="12"/>
                      <a:pt x="18"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35"/>
              <p:cNvSpPr>
                <a:spLocks noEditPoints="1"/>
              </p:cNvSpPr>
              <p:nvPr/>
            </p:nvSpPr>
            <p:spPr bwMode="auto">
              <a:xfrm>
                <a:off x="4039981" y="5727567"/>
                <a:ext cx="214345" cy="214345"/>
              </a:xfrm>
              <a:custGeom>
                <a:avLst/>
                <a:gdLst>
                  <a:gd name="T0" fmla="*/ 3 w 32"/>
                  <a:gd name="T1" fmla="*/ 8 h 32"/>
                  <a:gd name="T2" fmla="*/ 4 w 32"/>
                  <a:gd name="T3" fmla="*/ 10 h 32"/>
                  <a:gd name="T4" fmla="*/ 2 w 32"/>
                  <a:gd name="T5" fmla="*/ 11 h 32"/>
                  <a:gd name="T6" fmla="*/ 0 w 32"/>
                  <a:gd name="T7" fmla="*/ 13 h 32"/>
                  <a:gd name="T8" fmla="*/ 1 w 32"/>
                  <a:gd name="T9" fmla="*/ 15 h 32"/>
                  <a:gd name="T10" fmla="*/ 2 w 32"/>
                  <a:gd name="T11" fmla="*/ 17 h 32"/>
                  <a:gd name="T12" fmla="*/ 1 w 32"/>
                  <a:gd name="T13" fmla="*/ 19 h 32"/>
                  <a:gd name="T14" fmla="*/ 0 w 32"/>
                  <a:gd name="T15" fmla="*/ 21 h 32"/>
                  <a:gd name="T16" fmla="*/ 2 w 32"/>
                  <a:gd name="T17" fmla="*/ 23 h 32"/>
                  <a:gd name="T18" fmla="*/ 4 w 32"/>
                  <a:gd name="T19" fmla="*/ 23 h 32"/>
                  <a:gd name="T20" fmla="*/ 4 w 32"/>
                  <a:gd name="T21" fmla="*/ 26 h 32"/>
                  <a:gd name="T22" fmla="*/ 5 w 32"/>
                  <a:gd name="T23" fmla="*/ 28 h 32"/>
                  <a:gd name="T24" fmla="*/ 7 w 32"/>
                  <a:gd name="T25" fmla="*/ 29 h 32"/>
                  <a:gd name="T26" fmla="*/ 10 w 32"/>
                  <a:gd name="T27" fmla="*/ 28 h 32"/>
                  <a:gd name="T28" fmla="*/ 11 w 32"/>
                  <a:gd name="T29" fmla="*/ 30 h 32"/>
                  <a:gd name="T30" fmla="*/ 12 w 32"/>
                  <a:gd name="T31" fmla="*/ 32 h 32"/>
                  <a:gd name="T32" fmla="*/ 15 w 32"/>
                  <a:gd name="T33" fmla="*/ 31 h 32"/>
                  <a:gd name="T34" fmla="*/ 17 w 32"/>
                  <a:gd name="T35" fmla="*/ 29 h 32"/>
                  <a:gd name="T36" fmla="*/ 18 w 32"/>
                  <a:gd name="T37" fmla="*/ 31 h 32"/>
                  <a:gd name="T38" fmla="*/ 21 w 32"/>
                  <a:gd name="T39" fmla="*/ 32 h 32"/>
                  <a:gd name="T40" fmla="*/ 22 w 32"/>
                  <a:gd name="T41" fmla="*/ 30 h 32"/>
                  <a:gd name="T42" fmla="*/ 23 w 32"/>
                  <a:gd name="T43" fmla="*/ 27 h 32"/>
                  <a:gd name="T44" fmla="*/ 25 w 32"/>
                  <a:gd name="T45" fmla="*/ 28 h 32"/>
                  <a:gd name="T46" fmla="*/ 28 w 32"/>
                  <a:gd name="T47" fmla="*/ 27 h 32"/>
                  <a:gd name="T48" fmla="*/ 28 w 32"/>
                  <a:gd name="T49" fmla="*/ 24 h 32"/>
                  <a:gd name="T50" fmla="*/ 28 w 32"/>
                  <a:gd name="T51" fmla="*/ 22 h 32"/>
                  <a:gd name="T52" fmla="*/ 30 w 32"/>
                  <a:gd name="T53" fmla="*/ 21 h 32"/>
                  <a:gd name="T54" fmla="*/ 32 w 32"/>
                  <a:gd name="T55" fmla="*/ 20 h 32"/>
                  <a:gd name="T56" fmla="*/ 31 w 32"/>
                  <a:gd name="T57" fmla="*/ 17 h 32"/>
                  <a:gd name="T58" fmla="*/ 29 w 32"/>
                  <a:gd name="T59" fmla="*/ 15 h 32"/>
                  <a:gd name="T60" fmla="*/ 30 w 32"/>
                  <a:gd name="T61" fmla="*/ 14 h 32"/>
                  <a:gd name="T62" fmla="*/ 31 w 32"/>
                  <a:gd name="T63" fmla="*/ 11 h 32"/>
                  <a:gd name="T64" fmla="*/ 29 w 32"/>
                  <a:gd name="T65" fmla="*/ 10 h 32"/>
                  <a:gd name="T66" fmla="*/ 27 w 32"/>
                  <a:gd name="T67" fmla="*/ 9 h 32"/>
                  <a:gd name="T68" fmla="*/ 27 w 32"/>
                  <a:gd name="T69" fmla="*/ 7 h 32"/>
                  <a:gd name="T70" fmla="*/ 27 w 32"/>
                  <a:gd name="T71" fmla="*/ 4 h 32"/>
                  <a:gd name="T72" fmla="*/ 24 w 32"/>
                  <a:gd name="T73" fmla="*/ 4 h 32"/>
                  <a:gd name="T74" fmla="*/ 21 w 32"/>
                  <a:gd name="T75" fmla="*/ 4 h 32"/>
                  <a:gd name="T76" fmla="*/ 21 w 32"/>
                  <a:gd name="T77" fmla="*/ 2 h 32"/>
                  <a:gd name="T78" fmla="*/ 19 w 32"/>
                  <a:gd name="T79" fmla="*/ 0 h 32"/>
                  <a:gd name="T80" fmla="*/ 17 w 32"/>
                  <a:gd name="T81" fmla="*/ 1 h 32"/>
                  <a:gd name="T82" fmla="*/ 15 w 32"/>
                  <a:gd name="T83" fmla="*/ 3 h 32"/>
                  <a:gd name="T84" fmla="*/ 13 w 32"/>
                  <a:gd name="T85" fmla="*/ 1 h 32"/>
                  <a:gd name="T86" fmla="*/ 11 w 32"/>
                  <a:gd name="T87" fmla="*/ 1 h 32"/>
                  <a:gd name="T88" fmla="*/ 9 w 32"/>
                  <a:gd name="T89" fmla="*/ 3 h 32"/>
                  <a:gd name="T90" fmla="*/ 8 w 32"/>
                  <a:gd name="T91" fmla="*/ 5 h 32"/>
                  <a:gd name="T92" fmla="*/ 6 w 32"/>
                  <a:gd name="T93" fmla="*/ 5 h 32"/>
                  <a:gd name="T94" fmla="*/ 4 w 32"/>
                  <a:gd name="T95" fmla="*/ 5 h 32"/>
                  <a:gd name="T96" fmla="*/ 3 w 32"/>
                  <a:gd name="T97" fmla="*/ 8 h 32"/>
                  <a:gd name="T98" fmla="*/ 13 w 32"/>
                  <a:gd name="T99" fmla="*/ 7 h 32"/>
                  <a:gd name="T100" fmla="*/ 25 w 32"/>
                  <a:gd name="T101" fmla="*/ 13 h 32"/>
                  <a:gd name="T102" fmla="*/ 19 w 32"/>
                  <a:gd name="T103" fmla="*/ 25 h 32"/>
                  <a:gd name="T104" fmla="*/ 7 w 32"/>
                  <a:gd name="T105" fmla="*/ 19 h 32"/>
                  <a:gd name="T106" fmla="*/ 13 w 32"/>
                  <a:gd name="T10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2">
                    <a:moveTo>
                      <a:pt x="3" y="8"/>
                    </a:moveTo>
                    <a:cubicBezTo>
                      <a:pt x="4" y="8"/>
                      <a:pt x="4" y="10"/>
                      <a:pt x="4" y="10"/>
                    </a:cubicBezTo>
                    <a:cubicBezTo>
                      <a:pt x="4" y="11"/>
                      <a:pt x="3" y="11"/>
                      <a:pt x="2" y="11"/>
                    </a:cubicBezTo>
                    <a:cubicBezTo>
                      <a:pt x="1" y="11"/>
                      <a:pt x="0" y="12"/>
                      <a:pt x="0" y="13"/>
                    </a:cubicBezTo>
                    <a:cubicBezTo>
                      <a:pt x="0" y="14"/>
                      <a:pt x="0" y="15"/>
                      <a:pt x="1" y="15"/>
                    </a:cubicBezTo>
                    <a:cubicBezTo>
                      <a:pt x="2" y="15"/>
                      <a:pt x="2" y="17"/>
                      <a:pt x="2" y="17"/>
                    </a:cubicBezTo>
                    <a:cubicBezTo>
                      <a:pt x="3" y="18"/>
                      <a:pt x="2" y="18"/>
                      <a:pt x="1" y="19"/>
                    </a:cubicBezTo>
                    <a:cubicBezTo>
                      <a:pt x="0" y="19"/>
                      <a:pt x="0" y="20"/>
                      <a:pt x="0" y="21"/>
                    </a:cubicBezTo>
                    <a:cubicBezTo>
                      <a:pt x="1" y="22"/>
                      <a:pt x="2" y="23"/>
                      <a:pt x="2" y="23"/>
                    </a:cubicBezTo>
                    <a:cubicBezTo>
                      <a:pt x="3" y="22"/>
                      <a:pt x="4" y="23"/>
                      <a:pt x="4" y="23"/>
                    </a:cubicBezTo>
                    <a:cubicBezTo>
                      <a:pt x="5" y="23"/>
                      <a:pt x="5" y="25"/>
                      <a:pt x="4" y="26"/>
                    </a:cubicBezTo>
                    <a:cubicBezTo>
                      <a:pt x="4" y="26"/>
                      <a:pt x="4" y="27"/>
                      <a:pt x="5" y="28"/>
                    </a:cubicBezTo>
                    <a:cubicBezTo>
                      <a:pt x="6" y="29"/>
                      <a:pt x="7" y="29"/>
                      <a:pt x="7" y="29"/>
                    </a:cubicBezTo>
                    <a:cubicBezTo>
                      <a:pt x="8" y="28"/>
                      <a:pt x="10" y="28"/>
                      <a:pt x="10" y="28"/>
                    </a:cubicBezTo>
                    <a:cubicBezTo>
                      <a:pt x="11" y="28"/>
                      <a:pt x="11" y="29"/>
                      <a:pt x="11" y="30"/>
                    </a:cubicBezTo>
                    <a:cubicBezTo>
                      <a:pt x="10" y="31"/>
                      <a:pt x="11" y="32"/>
                      <a:pt x="12" y="32"/>
                    </a:cubicBezTo>
                    <a:cubicBezTo>
                      <a:pt x="13" y="32"/>
                      <a:pt x="15" y="32"/>
                      <a:pt x="15" y="31"/>
                    </a:cubicBezTo>
                    <a:cubicBezTo>
                      <a:pt x="15" y="30"/>
                      <a:pt x="16" y="30"/>
                      <a:pt x="17" y="29"/>
                    </a:cubicBezTo>
                    <a:cubicBezTo>
                      <a:pt x="17" y="29"/>
                      <a:pt x="18" y="30"/>
                      <a:pt x="18" y="31"/>
                    </a:cubicBezTo>
                    <a:cubicBezTo>
                      <a:pt x="19" y="32"/>
                      <a:pt x="20" y="32"/>
                      <a:pt x="21" y="32"/>
                    </a:cubicBezTo>
                    <a:cubicBezTo>
                      <a:pt x="22" y="31"/>
                      <a:pt x="23" y="30"/>
                      <a:pt x="22" y="30"/>
                    </a:cubicBezTo>
                    <a:cubicBezTo>
                      <a:pt x="22" y="29"/>
                      <a:pt x="23" y="27"/>
                      <a:pt x="23" y="27"/>
                    </a:cubicBezTo>
                    <a:cubicBezTo>
                      <a:pt x="24" y="27"/>
                      <a:pt x="25" y="27"/>
                      <a:pt x="25" y="28"/>
                    </a:cubicBezTo>
                    <a:cubicBezTo>
                      <a:pt x="26" y="28"/>
                      <a:pt x="27" y="28"/>
                      <a:pt x="28" y="27"/>
                    </a:cubicBezTo>
                    <a:cubicBezTo>
                      <a:pt x="29" y="26"/>
                      <a:pt x="29" y="25"/>
                      <a:pt x="28" y="24"/>
                    </a:cubicBezTo>
                    <a:cubicBezTo>
                      <a:pt x="28" y="24"/>
                      <a:pt x="28" y="22"/>
                      <a:pt x="28" y="22"/>
                    </a:cubicBezTo>
                    <a:cubicBezTo>
                      <a:pt x="28" y="21"/>
                      <a:pt x="29" y="21"/>
                      <a:pt x="30" y="21"/>
                    </a:cubicBezTo>
                    <a:cubicBezTo>
                      <a:pt x="31" y="22"/>
                      <a:pt x="31" y="21"/>
                      <a:pt x="32" y="20"/>
                    </a:cubicBezTo>
                    <a:cubicBezTo>
                      <a:pt x="32" y="18"/>
                      <a:pt x="31" y="17"/>
                      <a:pt x="31" y="17"/>
                    </a:cubicBezTo>
                    <a:cubicBezTo>
                      <a:pt x="30" y="17"/>
                      <a:pt x="29" y="16"/>
                      <a:pt x="29" y="15"/>
                    </a:cubicBezTo>
                    <a:cubicBezTo>
                      <a:pt x="29" y="15"/>
                      <a:pt x="30" y="14"/>
                      <a:pt x="30" y="14"/>
                    </a:cubicBezTo>
                    <a:cubicBezTo>
                      <a:pt x="31" y="13"/>
                      <a:pt x="32" y="12"/>
                      <a:pt x="31" y="11"/>
                    </a:cubicBezTo>
                    <a:cubicBezTo>
                      <a:pt x="31" y="10"/>
                      <a:pt x="30" y="9"/>
                      <a:pt x="29" y="10"/>
                    </a:cubicBezTo>
                    <a:cubicBezTo>
                      <a:pt x="28" y="10"/>
                      <a:pt x="27" y="9"/>
                      <a:pt x="27" y="9"/>
                    </a:cubicBezTo>
                    <a:cubicBezTo>
                      <a:pt x="26" y="8"/>
                      <a:pt x="27" y="7"/>
                      <a:pt x="27" y="7"/>
                    </a:cubicBezTo>
                    <a:cubicBezTo>
                      <a:pt x="28" y="6"/>
                      <a:pt x="28" y="5"/>
                      <a:pt x="27" y="4"/>
                    </a:cubicBezTo>
                    <a:cubicBezTo>
                      <a:pt x="26" y="3"/>
                      <a:pt x="25" y="3"/>
                      <a:pt x="24" y="4"/>
                    </a:cubicBezTo>
                    <a:cubicBezTo>
                      <a:pt x="24" y="4"/>
                      <a:pt x="22" y="4"/>
                      <a:pt x="21" y="4"/>
                    </a:cubicBezTo>
                    <a:cubicBezTo>
                      <a:pt x="21" y="4"/>
                      <a:pt x="21" y="3"/>
                      <a:pt x="21" y="2"/>
                    </a:cubicBezTo>
                    <a:cubicBezTo>
                      <a:pt x="21" y="1"/>
                      <a:pt x="20" y="0"/>
                      <a:pt x="19" y="0"/>
                    </a:cubicBezTo>
                    <a:cubicBezTo>
                      <a:pt x="18" y="0"/>
                      <a:pt x="17" y="0"/>
                      <a:pt x="17" y="1"/>
                    </a:cubicBezTo>
                    <a:cubicBezTo>
                      <a:pt x="17" y="2"/>
                      <a:pt x="15" y="3"/>
                      <a:pt x="15" y="3"/>
                    </a:cubicBezTo>
                    <a:cubicBezTo>
                      <a:pt x="14" y="3"/>
                      <a:pt x="14" y="2"/>
                      <a:pt x="13" y="1"/>
                    </a:cubicBezTo>
                    <a:cubicBezTo>
                      <a:pt x="13" y="1"/>
                      <a:pt x="12" y="0"/>
                      <a:pt x="11" y="1"/>
                    </a:cubicBezTo>
                    <a:cubicBezTo>
                      <a:pt x="10" y="1"/>
                      <a:pt x="9" y="2"/>
                      <a:pt x="9" y="3"/>
                    </a:cubicBezTo>
                    <a:cubicBezTo>
                      <a:pt x="9" y="4"/>
                      <a:pt x="9" y="5"/>
                      <a:pt x="8" y="5"/>
                    </a:cubicBezTo>
                    <a:cubicBezTo>
                      <a:pt x="8" y="5"/>
                      <a:pt x="7" y="5"/>
                      <a:pt x="6" y="5"/>
                    </a:cubicBezTo>
                    <a:cubicBezTo>
                      <a:pt x="6" y="4"/>
                      <a:pt x="4" y="4"/>
                      <a:pt x="4" y="5"/>
                    </a:cubicBezTo>
                    <a:cubicBezTo>
                      <a:pt x="3" y="6"/>
                      <a:pt x="3" y="7"/>
                      <a:pt x="3" y="8"/>
                    </a:cubicBezTo>
                    <a:close/>
                    <a:moveTo>
                      <a:pt x="13" y="7"/>
                    </a:moveTo>
                    <a:cubicBezTo>
                      <a:pt x="18" y="6"/>
                      <a:pt x="23" y="8"/>
                      <a:pt x="25" y="13"/>
                    </a:cubicBezTo>
                    <a:cubicBezTo>
                      <a:pt x="26" y="18"/>
                      <a:pt x="24" y="23"/>
                      <a:pt x="19" y="25"/>
                    </a:cubicBezTo>
                    <a:cubicBezTo>
                      <a:pt x="14" y="27"/>
                      <a:pt x="8" y="24"/>
                      <a:pt x="7" y="19"/>
                    </a:cubicBezTo>
                    <a:cubicBezTo>
                      <a:pt x="5" y="14"/>
                      <a:pt x="8" y="9"/>
                      <a:pt x="13" y="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86" name="文本框 585"/>
          <p:cNvSpPr txBox="1"/>
          <p:nvPr/>
        </p:nvSpPr>
        <p:spPr>
          <a:xfrm>
            <a:off x="1986304" y="3510651"/>
            <a:ext cx="1685624" cy="369332"/>
          </a:xfrm>
          <a:prstGeom prst="rect">
            <a:avLst/>
          </a:prstGeom>
          <a:noFill/>
        </p:spPr>
        <p:txBody>
          <a:bodyPr wrap="square" rtlCol="0">
            <a:spAutoFit/>
          </a:bodyPr>
          <a:lstStyle/>
          <a:p>
            <a:pPr algn="ctr">
              <a:spcBef>
                <a:spcPct val="50000"/>
              </a:spcBef>
            </a:pPr>
            <a:r>
              <a:rPr lang="zh-CN" altLang="en-US" b="1" dirty="0">
                <a:solidFill>
                  <a:schemeClr val="bg1"/>
                </a:solidFill>
                <a:latin typeface="微软雅黑" panose="020B0503020204020204" pitchFamily="34" charset="-122"/>
                <a:ea typeface="微软雅黑" panose="020B0503020204020204" pitchFamily="34" charset="-122"/>
              </a:rPr>
              <a:t>假设</a:t>
            </a:r>
            <a:r>
              <a:rPr lang="en-US" altLang="zh-CN" b="1" dirty="0">
                <a:solidFill>
                  <a:schemeClr val="bg1"/>
                </a:solidFill>
                <a:latin typeface="微软雅黑" panose="020B0503020204020204" pitchFamily="34" charset="-122"/>
                <a:ea typeface="微软雅黑" panose="020B0503020204020204" pitchFamily="34" charset="-122"/>
              </a:rPr>
              <a:t>1</a:t>
            </a:r>
          </a:p>
        </p:txBody>
      </p:sp>
      <p:sp>
        <p:nvSpPr>
          <p:cNvPr id="5" name="矩形 4"/>
          <p:cNvSpPr/>
          <p:nvPr/>
        </p:nvSpPr>
        <p:spPr>
          <a:xfrm>
            <a:off x="1500572" y="4009730"/>
            <a:ext cx="2655868" cy="1323439"/>
          </a:xfrm>
          <a:prstGeom prst="rect">
            <a:avLst/>
          </a:prstGeom>
        </p:spPr>
        <p:txBody>
          <a:bodyPr wrap="square">
            <a:spAutoFit/>
          </a:bodyPr>
          <a:lstStyle/>
          <a:p>
            <a:pPr algn="ctr">
              <a:spcBef>
                <a:spcPct val="50000"/>
              </a:spcBef>
            </a:pPr>
            <a:r>
              <a:rPr lang="zh-CN" altLang="en-US" sz="1600" dirty="0">
                <a:solidFill>
                  <a:schemeClr val="bg1"/>
                </a:solidFill>
                <a:latin typeface="微软雅黑" panose="020B0503020204020204" pitchFamily="34" charset="-122"/>
                <a:ea typeface="微软雅黑" panose="020B0503020204020204" pitchFamily="34" charset="-122"/>
              </a:rPr>
              <a:t>攻击者有强大的攻击能力，即攻击者对系统中存在的弱点和脆弱性有充分的了解，具有利用这些弱点进行攻击的能力。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88" name="文本框 587"/>
          <p:cNvSpPr txBox="1"/>
          <p:nvPr/>
        </p:nvSpPr>
        <p:spPr>
          <a:xfrm>
            <a:off x="5392337" y="3510651"/>
            <a:ext cx="1685624" cy="369332"/>
          </a:xfrm>
          <a:prstGeom prst="rect">
            <a:avLst/>
          </a:prstGeom>
          <a:noFill/>
        </p:spPr>
        <p:txBody>
          <a:bodyPr wrap="square" rtlCol="0">
            <a:spAutoFit/>
          </a:bodyPr>
          <a:lstStyle/>
          <a:p>
            <a:pPr algn="ctr">
              <a:spcBef>
                <a:spcPct val="50000"/>
              </a:spcBef>
            </a:pPr>
            <a:r>
              <a:rPr lang="zh-CN" altLang="en-US" b="1" dirty="0">
                <a:solidFill>
                  <a:schemeClr val="bg1"/>
                </a:solidFill>
                <a:latin typeface="微软雅黑" panose="020B0503020204020204" pitchFamily="34" charset="-122"/>
                <a:ea typeface="微软雅黑" panose="020B0503020204020204" pitchFamily="34" charset="-122"/>
              </a:rPr>
              <a:t>假设</a:t>
            </a:r>
            <a:r>
              <a:rPr lang="en-US" altLang="zh-CN" b="1" dirty="0">
                <a:solidFill>
                  <a:schemeClr val="bg1"/>
                </a:solidFill>
                <a:latin typeface="微软雅黑" panose="020B0503020204020204" pitchFamily="34" charset="-122"/>
                <a:ea typeface="微软雅黑" panose="020B0503020204020204" pitchFamily="34" charset="-122"/>
              </a:rPr>
              <a:t>2</a:t>
            </a:r>
          </a:p>
        </p:txBody>
      </p:sp>
      <p:sp>
        <p:nvSpPr>
          <p:cNvPr id="590" name="文本框 589"/>
          <p:cNvSpPr txBox="1"/>
          <p:nvPr/>
        </p:nvSpPr>
        <p:spPr>
          <a:xfrm>
            <a:off x="8679590" y="3510651"/>
            <a:ext cx="1685624" cy="369332"/>
          </a:xfrm>
          <a:prstGeom prst="rect">
            <a:avLst/>
          </a:prstGeom>
          <a:noFill/>
        </p:spPr>
        <p:txBody>
          <a:bodyPr wrap="square" rtlCol="0">
            <a:spAutoFit/>
          </a:bodyPr>
          <a:lstStyle/>
          <a:p>
            <a:pPr algn="ctr">
              <a:spcBef>
                <a:spcPct val="50000"/>
              </a:spcBef>
            </a:pPr>
            <a:r>
              <a:rPr lang="zh-CN" altLang="en-US" b="1" dirty="0">
                <a:solidFill>
                  <a:schemeClr val="bg1"/>
                </a:solidFill>
                <a:latin typeface="微软雅黑" panose="020B0503020204020204" pitchFamily="34" charset="-122"/>
                <a:ea typeface="微软雅黑" panose="020B0503020204020204" pitchFamily="34" charset="-122"/>
              </a:rPr>
              <a:t>假设</a:t>
            </a:r>
            <a:r>
              <a:rPr lang="en-US" altLang="zh-CN" b="1" dirty="0">
                <a:solidFill>
                  <a:schemeClr val="bg1"/>
                </a:solidFill>
                <a:latin typeface="微软雅黑" panose="020B0503020204020204" pitchFamily="34" charset="-122"/>
                <a:ea typeface="微软雅黑" panose="020B0503020204020204" pitchFamily="34" charset="-122"/>
              </a:rPr>
              <a:t>3</a:t>
            </a:r>
          </a:p>
        </p:txBody>
      </p:sp>
      <p:sp>
        <p:nvSpPr>
          <p:cNvPr id="2" name="矩形 1">
            <a:extLst>
              <a:ext uri="{FF2B5EF4-FFF2-40B4-BE49-F238E27FC236}">
                <a16:creationId xmlns:a16="http://schemas.microsoft.com/office/drawing/2014/main" id="{8C3556CA-6C20-4836-84BE-B16A623950B6}"/>
              </a:ext>
            </a:extLst>
          </p:cNvPr>
          <p:cNvSpPr/>
          <p:nvPr/>
        </p:nvSpPr>
        <p:spPr>
          <a:xfrm>
            <a:off x="4907215" y="4038614"/>
            <a:ext cx="2655868" cy="830997"/>
          </a:xfrm>
          <a:prstGeom prst="rect">
            <a:avLst/>
          </a:prstGeom>
        </p:spPr>
        <p:txBody>
          <a:bodyPr wrap="square">
            <a:spAutoFit/>
          </a:bodyPr>
          <a:lstStyle/>
          <a:p>
            <a:pPr algn="ctr">
              <a:spcBef>
                <a:spcPct val="50000"/>
              </a:spcBef>
            </a:pPr>
            <a:r>
              <a:rPr lang="zh-CN" altLang="en-US" sz="1600" dirty="0">
                <a:solidFill>
                  <a:schemeClr val="bg1"/>
                </a:solidFill>
                <a:latin typeface="微软雅黑" panose="020B0503020204020204" pitchFamily="34" charset="-122"/>
                <a:ea typeface="微软雅黑" panose="020B0503020204020204" pitchFamily="34" charset="-122"/>
              </a:rPr>
              <a:t>攻击者非常聪明，不会通过发动攻击尝试去获取那些已经具有的权限。</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FEEB7598-5147-44CA-930F-73721BD72B2D}"/>
              </a:ext>
            </a:extLst>
          </p:cNvPr>
          <p:cNvSpPr/>
          <p:nvPr/>
        </p:nvSpPr>
        <p:spPr>
          <a:xfrm>
            <a:off x="8150753" y="3929809"/>
            <a:ext cx="2655868" cy="1323439"/>
          </a:xfrm>
          <a:prstGeom prst="rect">
            <a:avLst/>
          </a:prstGeom>
        </p:spPr>
        <p:txBody>
          <a:bodyPr wrap="square">
            <a:spAutoFit/>
          </a:bodyPr>
          <a:lstStyle/>
          <a:p>
            <a:pPr algn="ctr">
              <a:spcBef>
                <a:spcPct val="50000"/>
              </a:spcBef>
            </a:pPr>
            <a:r>
              <a:rPr lang="zh-CN" altLang="en-US" sz="1600" dirty="0">
                <a:solidFill>
                  <a:schemeClr val="bg1"/>
                </a:solidFill>
                <a:latin typeface="微软雅黑" panose="020B0503020204020204" pitchFamily="34" charset="-122"/>
                <a:ea typeface="微软雅黑" panose="020B0503020204020204" pitchFamily="34" charset="-122"/>
              </a:rPr>
              <a:t>攻击者每攻击一个主机都可以获得主机所拥有</a:t>
            </a:r>
            <a:r>
              <a:rPr lang="zh-CN" altLang="en-US" sz="1600" dirty="0">
                <a:solidFill>
                  <a:srgbClr val="FFC000"/>
                </a:solidFill>
                <a:latin typeface="微软雅黑" panose="020B0503020204020204" pitchFamily="34" charset="-122"/>
                <a:ea typeface="微软雅黑" panose="020B0503020204020204" pitchFamily="34" charset="-122"/>
              </a:rPr>
              <a:t>全部权限</a:t>
            </a:r>
            <a:r>
              <a:rPr lang="zh-CN" altLang="en-US" sz="1600" dirty="0">
                <a:solidFill>
                  <a:schemeClr val="bg1"/>
                </a:solidFill>
                <a:latin typeface="微软雅黑" panose="020B0503020204020204" pitchFamily="34" charset="-122"/>
                <a:ea typeface="微软雅黑" panose="020B0503020204020204" pitchFamily="34" charset="-122"/>
              </a:rPr>
              <a:t>，并可以自由的应用该主机的协议和该主机与其他主机之间的连接继续攻击其他主机。</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2033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ircle(in)">
                                      <p:cBhvr>
                                        <p:cTn id="7" dur="2000"/>
                                        <p:tgtEl>
                                          <p:spTgt spid="3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circle(in)">
                                      <p:cBhvr>
                                        <p:cTn id="10" dur="2000"/>
                                        <p:tgtEl>
                                          <p:spTgt spid="3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circle(in)">
                                      <p:cBhvr>
                                        <p:cTn id="13" dur="2000"/>
                                        <p:tgtEl>
                                          <p:spTgt spid="3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circle(in)">
                                      <p:cBhvr>
                                        <p:cTn id="16" dur="2000"/>
                                        <p:tgtEl>
                                          <p:spTgt spid="37"/>
                                        </p:tgtEl>
                                      </p:cBhvr>
                                    </p:animEffect>
                                  </p:childTnLst>
                                </p:cTn>
                              </p:par>
                              <p:par>
                                <p:cTn id="17" presetID="6" presetClass="entr" presetSubtype="16" fill="hold" nodeType="withEffect">
                                  <p:stCondLst>
                                    <p:cond delay="0"/>
                                  </p:stCondLst>
                                  <p:childTnLst>
                                    <p:set>
                                      <p:cBhvr>
                                        <p:cTn id="18" dur="1" fill="hold">
                                          <p:stCondLst>
                                            <p:cond delay="0"/>
                                          </p:stCondLst>
                                        </p:cTn>
                                        <p:tgtEl>
                                          <p:spTgt spid="587"/>
                                        </p:tgtEl>
                                        <p:attrNameLst>
                                          <p:attrName>style.visibility</p:attrName>
                                        </p:attrNameLst>
                                      </p:cBhvr>
                                      <p:to>
                                        <p:strVal val="visible"/>
                                      </p:to>
                                    </p:set>
                                    <p:animEffect transition="in" filter="circle(in)">
                                      <p:cBhvr>
                                        <p:cTn id="19" dur="2000"/>
                                        <p:tgtEl>
                                          <p:spTgt spid="587"/>
                                        </p:tgtEl>
                                      </p:cBhvr>
                                    </p:animEffect>
                                  </p:childTnLst>
                                </p:cTn>
                              </p:par>
                              <p:par>
                                <p:cTn id="20" presetID="6"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par>
                                <p:cTn id="23" presetID="6" presetClass="entr" presetSubtype="16"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86"/>
                                        </p:tgtEl>
                                        <p:attrNameLst>
                                          <p:attrName>style.visibility</p:attrName>
                                        </p:attrNameLst>
                                      </p:cBhvr>
                                      <p:to>
                                        <p:strVal val="visible"/>
                                      </p:to>
                                    </p:set>
                                    <p:animEffect transition="in" filter="circle(in)">
                                      <p:cBhvr>
                                        <p:cTn id="28" dur="2000"/>
                                        <p:tgtEl>
                                          <p:spTgt spid="586"/>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ircle(in)">
                                      <p:cBhvr>
                                        <p:cTn id="31" dur="2000"/>
                                        <p:tgtEl>
                                          <p:spTgt spid="5"/>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588"/>
                                        </p:tgtEl>
                                        <p:attrNameLst>
                                          <p:attrName>style.visibility</p:attrName>
                                        </p:attrNameLst>
                                      </p:cBhvr>
                                      <p:to>
                                        <p:strVal val="visible"/>
                                      </p:to>
                                    </p:set>
                                    <p:animEffect transition="in" filter="circle(in)">
                                      <p:cBhvr>
                                        <p:cTn id="34" dur="2000"/>
                                        <p:tgtEl>
                                          <p:spTgt spid="588"/>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90"/>
                                        </p:tgtEl>
                                        <p:attrNameLst>
                                          <p:attrName>style.visibility</p:attrName>
                                        </p:attrNameLst>
                                      </p:cBhvr>
                                      <p:to>
                                        <p:strVal val="visible"/>
                                      </p:to>
                                    </p:set>
                                    <p:animEffect transition="in" filter="circle(in)">
                                      <p:cBhvr>
                                        <p:cTn id="37" dur="2000"/>
                                        <p:tgtEl>
                                          <p:spTgt spid="590"/>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2000"/>
                                        <p:tgtEl>
                                          <p:spTgt spid="2"/>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circle(in)">
                                      <p:cBhvr>
                                        <p:cTn id="4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586" grpId="0"/>
      <p:bldP spid="5" grpId="0"/>
      <p:bldP spid="588" grpId="0"/>
      <p:bldP spid="590"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30643" y="1476519"/>
            <a:ext cx="3703282" cy="584775"/>
          </a:xfrm>
          <a:prstGeom prst="rect">
            <a:avLst/>
          </a:prstGeom>
          <a:noFill/>
        </p:spPr>
        <p:txBody>
          <a:bodyPr wrap="square" rtlCol="0">
            <a:spAutoFit/>
          </a:bodyPr>
          <a:lstStyle/>
          <a:p>
            <a:pP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网络攻击图</a:t>
            </a:r>
            <a:r>
              <a:rPr lang="zh-CN" altLang="en-US" sz="3200" b="1" spc="-300" dirty="0">
                <a:solidFill>
                  <a:srgbClr val="FFC000"/>
                </a:solidFill>
                <a:latin typeface="微软雅黑" panose="020B0503020204020204" pitchFamily="34" charset="-122"/>
                <a:ea typeface="微软雅黑" panose="020B0503020204020204" pitchFamily="34" charset="-122"/>
              </a:rPr>
              <a:t>生成</a:t>
            </a:r>
            <a:endParaRPr lang="en-US" altLang="zh-CN" sz="3200" spc="-3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30643" y="2250442"/>
            <a:ext cx="4895850" cy="3170099"/>
          </a:xfrm>
          <a:prstGeom prst="rect">
            <a:avLst/>
          </a:prstGeom>
          <a:noFill/>
        </p:spPr>
        <p:txBody>
          <a:bodyPr wrap="square" rtlCol="0">
            <a:spAutoFit/>
          </a:bodyPr>
          <a:lstStyle/>
          <a:p>
            <a:pPr algn="just"/>
            <a:r>
              <a:rPr lang="zh-CN" altLang="en-US" sz="2000" dirty="0">
                <a:solidFill>
                  <a:schemeClr val="bg1"/>
                </a:solidFill>
              </a:rPr>
              <a:t>结点：</a:t>
            </a:r>
          </a:p>
          <a:p>
            <a:pPr algn="just"/>
            <a:r>
              <a:rPr lang="zh-CN" altLang="en-US" sz="2000" dirty="0">
                <a:solidFill>
                  <a:schemeClr val="bg1"/>
                </a:solidFill>
              </a:rPr>
              <a:t>　主机</a:t>
            </a:r>
            <a:endParaRPr lang="en-US" altLang="zh-CN" sz="2000" dirty="0">
              <a:solidFill>
                <a:schemeClr val="bg1"/>
              </a:solidFill>
            </a:endParaRPr>
          </a:p>
          <a:p>
            <a:pPr algn="just"/>
            <a:r>
              <a:rPr lang="zh-CN" altLang="en-US" sz="2000" dirty="0">
                <a:solidFill>
                  <a:schemeClr val="bg1"/>
                </a:solidFill>
              </a:rPr>
              <a:t>　</a:t>
            </a:r>
            <a:r>
              <a:rPr lang="en-US" altLang="zh-CN" sz="2000" dirty="0">
                <a:solidFill>
                  <a:srgbClr val="FFC000"/>
                </a:solidFill>
              </a:rPr>
              <a:t>host(id, </a:t>
            </a:r>
            <a:r>
              <a:rPr lang="en-US" altLang="zh-CN" sz="2000" dirty="0" err="1">
                <a:solidFill>
                  <a:srgbClr val="FFC000"/>
                </a:solidFill>
              </a:rPr>
              <a:t>hostID</a:t>
            </a:r>
            <a:r>
              <a:rPr lang="en-US" altLang="zh-CN" sz="2000" dirty="0">
                <a:solidFill>
                  <a:srgbClr val="FFC000"/>
                </a:solidFill>
              </a:rPr>
              <a:t>, </a:t>
            </a:r>
            <a:r>
              <a:rPr lang="en-US" altLang="zh-CN" sz="2000" dirty="0" err="1">
                <a:solidFill>
                  <a:srgbClr val="FFC000"/>
                </a:solidFill>
              </a:rPr>
              <a:t>protoList</a:t>
            </a:r>
            <a:r>
              <a:rPr lang="en-US" altLang="zh-CN" sz="2000" dirty="0">
                <a:solidFill>
                  <a:srgbClr val="FFC000"/>
                </a:solidFill>
              </a:rPr>
              <a:t>)</a:t>
            </a:r>
          </a:p>
          <a:p>
            <a:pPr algn="just"/>
            <a:r>
              <a:rPr lang="en-US" altLang="zh-CN" sz="2000" dirty="0">
                <a:solidFill>
                  <a:schemeClr val="bg1"/>
                </a:solidFill>
              </a:rPr>
              <a:t>    </a:t>
            </a:r>
            <a:r>
              <a:rPr lang="en-US" altLang="zh-CN" sz="2000" dirty="0" err="1">
                <a:solidFill>
                  <a:schemeClr val="bg1"/>
                </a:solidFill>
              </a:rPr>
              <a:t>hostID</a:t>
            </a:r>
            <a:r>
              <a:rPr lang="en-US" altLang="zh-CN" sz="2000" dirty="0">
                <a:solidFill>
                  <a:schemeClr val="bg1"/>
                </a:solidFill>
              </a:rPr>
              <a:t> </a:t>
            </a:r>
            <a:r>
              <a:rPr lang="zh-CN" altLang="en-US" sz="2000" dirty="0">
                <a:solidFill>
                  <a:schemeClr val="bg1"/>
                </a:solidFill>
              </a:rPr>
              <a:t>主机的</a:t>
            </a:r>
            <a:r>
              <a:rPr lang="en-US" altLang="zh-CN" sz="2000" dirty="0">
                <a:solidFill>
                  <a:schemeClr val="bg1"/>
                </a:solidFill>
              </a:rPr>
              <a:t>IP</a:t>
            </a:r>
            <a:r>
              <a:rPr lang="zh-CN" altLang="en-US" sz="2000" dirty="0">
                <a:solidFill>
                  <a:schemeClr val="bg1"/>
                </a:solidFill>
              </a:rPr>
              <a:t>地址</a:t>
            </a:r>
          </a:p>
          <a:p>
            <a:pPr algn="just"/>
            <a:r>
              <a:rPr lang="en-US" altLang="zh-CN" sz="2000" dirty="0">
                <a:solidFill>
                  <a:schemeClr val="bg1"/>
                </a:solidFill>
              </a:rPr>
              <a:t>    </a:t>
            </a:r>
            <a:r>
              <a:rPr lang="en-US" altLang="zh-CN" sz="2000" dirty="0" err="1">
                <a:solidFill>
                  <a:schemeClr val="bg1"/>
                </a:solidFill>
              </a:rPr>
              <a:t>protocolList</a:t>
            </a:r>
            <a:r>
              <a:rPr lang="en-US" altLang="zh-CN" sz="2000" dirty="0">
                <a:solidFill>
                  <a:schemeClr val="bg1"/>
                </a:solidFill>
              </a:rPr>
              <a:t> </a:t>
            </a:r>
            <a:r>
              <a:rPr lang="zh-CN" altLang="en-US" sz="2000" dirty="0">
                <a:solidFill>
                  <a:schemeClr val="bg1"/>
                </a:solidFill>
              </a:rPr>
              <a:t>主机当前使用的协议列表</a:t>
            </a:r>
            <a:endParaRPr lang="en-US" altLang="zh-CN" sz="2000" dirty="0">
              <a:solidFill>
                <a:schemeClr val="bg1"/>
              </a:solidFill>
            </a:endParaRPr>
          </a:p>
          <a:p>
            <a:pPr algn="just"/>
            <a:endParaRPr lang="en-US" altLang="zh-CN" sz="2000" dirty="0">
              <a:solidFill>
                <a:schemeClr val="bg1"/>
              </a:solidFill>
            </a:endParaRPr>
          </a:p>
          <a:p>
            <a:pPr algn="just"/>
            <a:r>
              <a:rPr lang="zh-CN" altLang="en-US" sz="2000" dirty="0">
                <a:solidFill>
                  <a:schemeClr val="bg1"/>
                </a:solidFill>
              </a:rPr>
              <a:t>　攻击者  </a:t>
            </a:r>
            <a:endParaRPr lang="en-US" altLang="zh-CN" sz="2000" dirty="0">
              <a:solidFill>
                <a:schemeClr val="bg1"/>
              </a:solidFill>
            </a:endParaRPr>
          </a:p>
          <a:p>
            <a:pPr algn="just"/>
            <a:r>
              <a:rPr lang="zh-CN" altLang="en-US" sz="2000" dirty="0">
                <a:solidFill>
                  <a:schemeClr val="bg1"/>
                </a:solidFill>
              </a:rPr>
              <a:t>　</a:t>
            </a:r>
            <a:r>
              <a:rPr lang="en-US" altLang="zh-CN" sz="2000" dirty="0">
                <a:solidFill>
                  <a:srgbClr val="FFC000"/>
                </a:solidFill>
              </a:rPr>
              <a:t>attacker(id, </a:t>
            </a:r>
            <a:r>
              <a:rPr lang="en-US" altLang="zh-CN" sz="2000" dirty="0" err="1">
                <a:solidFill>
                  <a:srgbClr val="FFC000"/>
                </a:solidFill>
              </a:rPr>
              <a:t>hostID</a:t>
            </a:r>
            <a:r>
              <a:rPr lang="en-US" altLang="zh-CN" sz="2000" dirty="0">
                <a:solidFill>
                  <a:srgbClr val="FFC000"/>
                </a:solidFill>
              </a:rPr>
              <a:t>, </a:t>
            </a:r>
            <a:r>
              <a:rPr lang="en-US" altLang="zh-CN" sz="2000" dirty="0" err="1">
                <a:solidFill>
                  <a:srgbClr val="FFC000"/>
                </a:solidFill>
              </a:rPr>
              <a:t>protoList</a:t>
            </a:r>
            <a:r>
              <a:rPr lang="en-US" altLang="zh-CN" sz="2000" dirty="0">
                <a:solidFill>
                  <a:srgbClr val="FFC000"/>
                </a:solidFill>
              </a:rPr>
              <a:t>, </a:t>
            </a:r>
            <a:r>
              <a:rPr lang="en-US" altLang="zh-CN" sz="2000" dirty="0" err="1">
                <a:solidFill>
                  <a:srgbClr val="FFC000"/>
                </a:solidFill>
              </a:rPr>
              <a:t>attackGoal</a:t>
            </a:r>
            <a:r>
              <a:rPr lang="en-US" altLang="zh-CN" sz="2000" dirty="0">
                <a:solidFill>
                  <a:srgbClr val="FFC000"/>
                </a:solidFill>
              </a:rPr>
              <a:t>)</a:t>
            </a:r>
          </a:p>
          <a:p>
            <a:pPr algn="just"/>
            <a:r>
              <a:rPr lang="en-US" altLang="zh-CN" sz="2000" dirty="0">
                <a:solidFill>
                  <a:schemeClr val="bg1"/>
                </a:solidFill>
              </a:rPr>
              <a:t>    </a:t>
            </a:r>
            <a:r>
              <a:rPr lang="en-US" altLang="zh-CN" sz="2000" dirty="0" err="1">
                <a:solidFill>
                  <a:schemeClr val="bg1"/>
                </a:solidFill>
              </a:rPr>
              <a:t>attackGoal</a:t>
            </a:r>
            <a:r>
              <a:rPr lang="zh-CN" altLang="en-US" sz="2000" dirty="0">
                <a:solidFill>
                  <a:schemeClr val="bg1"/>
                </a:solidFill>
              </a:rPr>
              <a:t> 攻击者的攻击目标的</a:t>
            </a:r>
            <a:r>
              <a:rPr lang="en-US" altLang="zh-CN" sz="2000" dirty="0">
                <a:solidFill>
                  <a:schemeClr val="bg1"/>
                </a:solidFill>
              </a:rPr>
              <a:t>IP</a:t>
            </a:r>
            <a:r>
              <a:rPr lang="zh-CN" altLang="en-US" sz="2000" dirty="0">
                <a:solidFill>
                  <a:schemeClr val="bg1"/>
                </a:solidFill>
              </a:rPr>
              <a:t>地址，若为空表示没有攻击目标</a:t>
            </a:r>
          </a:p>
        </p:txBody>
      </p:sp>
      <p:sp>
        <p:nvSpPr>
          <p:cNvPr id="2" name="文本框 1">
            <a:extLst>
              <a:ext uri="{FF2B5EF4-FFF2-40B4-BE49-F238E27FC236}">
                <a16:creationId xmlns:a16="http://schemas.microsoft.com/office/drawing/2014/main" id="{22C6DB9E-A60E-47BB-AA59-2FB1CD3BCDC5}"/>
              </a:ext>
            </a:extLst>
          </p:cNvPr>
          <p:cNvSpPr txBox="1"/>
          <p:nvPr/>
        </p:nvSpPr>
        <p:spPr>
          <a:xfrm>
            <a:off x="6162675" y="2250442"/>
            <a:ext cx="4895850" cy="3170099"/>
          </a:xfrm>
          <a:prstGeom prst="rect">
            <a:avLst/>
          </a:prstGeom>
          <a:noFill/>
        </p:spPr>
        <p:txBody>
          <a:bodyPr wrap="square" rtlCol="0">
            <a:spAutoFit/>
          </a:bodyPr>
          <a:lstStyle/>
          <a:p>
            <a:pPr algn="just"/>
            <a:r>
              <a:rPr lang="zh-CN" altLang="en-US" sz="2000" dirty="0">
                <a:solidFill>
                  <a:schemeClr val="bg1"/>
                </a:solidFill>
              </a:rPr>
              <a:t>边：</a:t>
            </a:r>
            <a:endParaRPr lang="en-US" altLang="zh-CN" sz="2000" dirty="0">
              <a:solidFill>
                <a:schemeClr val="bg1"/>
              </a:solidFill>
            </a:endParaRPr>
          </a:p>
          <a:p>
            <a:pPr algn="just"/>
            <a:r>
              <a:rPr lang="zh-CN" altLang="en-US" sz="2000" dirty="0">
                <a:solidFill>
                  <a:schemeClr val="bg1"/>
                </a:solidFill>
              </a:rPr>
              <a:t>　主机之间的连接关系</a:t>
            </a:r>
            <a:endParaRPr lang="en-US" altLang="zh-CN" sz="2000" dirty="0">
              <a:solidFill>
                <a:schemeClr val="bg1"/>
              </a:solidFill>
            </a:endParaRPr>
          </a:p>
          <a:p>
            <a:pPr algn="just"/>
            <a:r>
              <a:rPr lang="zh-CN" altLang="en-US" sz="2000" dirty="0">
                <a:solidFill>
                  <a:schemeClr val="bg1"/>
                </a:solidFill>
              </a:rPr>
              <a:t>　</a:t>
            </a:r>
            <a:r>
              <a:rPr lang="en-US" altLang="zh-CN" sz="2000" dirty="0">
                <a:solidFill>
                  <a:srgbClr val="FFC000"/>
                </a:solidFill>
              </a:rPr>
              <a:t>conn(</a:t>
            </a:r>
            <a:r>
              <a:rPr lang="en-US" altLang="zh-CN" sz="2000" dirty="0" err="1">
                <a:solidFill>
                  <a:srgbClr val="FFC000"/>
                </a:solidFill>
              </a:rPr>
              <a:t>hsrc</a:t>
            </a:r>
            <a:r>
              <a:rPr lang="en-US" altLang="zh-CN" sz="2000" dirty="0">
                <a:solidFill>
                  <a:srgbClr val="FFC000"/>
                </a:solidFill>
              </a:rPr>
              <a:t>, </a:t>
            </a:r>
            <a:r>
              <a:rPr lang="en-US" altLang="zh-CN" sz="2000" dirty="0" err="1">
                <a:solidFill>
                  <a:srgbClr val="FFC000"/>
                </a:solidFill>
              </a:rPr>
              <a:t>hdst</a:t>
            </a:r>
            <a:r>
              <a:rPr lang="en-US" altLang="zh-CN" sz="2000" dirty="0">
                <a:solidFill>
                  <a:srgbClr val="FFC000"/>
                </a:solidFill>
              </a:rPr>
              <a:t>, </a:t>
            </a:r>
            <a:r>
              <a:rPr lang="en-US" altLang="zh-CN" sz="2000" dirty="0" err="1">
                <a:solidFill>
                  <a:srgbClr val="FFC000"/>
                </a:solidFill>
              </a:rPr>
              <a:t>protoList</a:t>
            </a:r>
            <a:r>
              <a:rPr lang="en-US" altLang="zh-CN" sz="2000" dirty="0">
                <a:solidFill>
                  <a:srgbClr val="FFC000"/>
                </a:solidFill>
              </a:rPr>
              <a:t>, </a:t>
            </a:r>
            <a:r>
              <a:rPr lang="en-US" altLang="zh-CN" sz="2000" dirty="0" err="1">
                <a:solidFill>
                  <a:srgbClr val="FFC000"/>
                </a:solidFill>
              </a:rPr>
              <a:t>packNum</a:t>
            </a:r>
            <a:r>
              <a:rPr lang="en-US" altLang="zh-CN" sz="2000" dirty="0">
                <a:solidFill>
                  <a:srgbClr val="FFC000"/>
                </a:solidFill>
              </a:rPr>
              <a:t>)</a:t>
            </a:r>
          </a:p>
          <a:p>
            <a:pPr algn="just"/>
            <a:r>
              <a:rPr lang="en-US" altLang="zh-CN" sz="2000" dirty="0">
                <a:solidFill>
                  <a:schemeClr val="bg1"/>
                </a:solidFill>
              </a:rPr>
              <a:t>    </a:t>
            </a:r>
            <a:r>
              <a:rPr lang="en-US" altLang="zh-CN" sz="2000" dirty="0" err="1">
                <a:solidFill>
                  <a:schemeClr val="bg1"/>
                </a:solidFill>
              </a:rPr>
              <a:t>hsrc</a:t>
            </a:r>
            <a:r>
              <a:rPr lang="en-US" altLang="zh-CN" sz="2000" dirty="0">
                <a:solidFill>
                  <a:schemeClr val="bg1"/>
                </a:solidFill>
              </a:rPr>
              <a:t> </a:t>
            </a:r>
            <a:r>
              <a:rPr lang="zh-CN" altLang="en-US" sz="2000" dirty="0">
                <a:solidFill>
                  <a:schemeClr val="bg1"/>
                </a:solidFill>
              </a:rPr>
              <a:t>源主机</a:t>
            </a:r>
            <a:r>
              <a:rPr lang="en-US" altLang="zh-CN" sz="2000" dirty="0">
                <a:solidFill>
                  <a:schemeClr val="bg1"/>
                </a:solidFill>
              </a:rPr>
              <a:t>id</a:t>
            </a:r>
          </a:p>
          <a:p>
            <a:pPr algn="just"/>
            <a:r>
              <a:rPr lang="en-US" altLang="zh-CN" sz="2000" dirty="0">
                <a:solidFill>
                  <a:schemeClr val="bg1"/>
                </a:solidFill>
              </a:rPr>
              <a:t>    </a:t>
            </a:r>
            <a:r>
              <a:rPr lang="en-US" altLang="zh-CN" sz="2000" dirty="0" err="1">
                <a:solidFill>
                  <a:schemeClr val="bg1"/>
                </a:solidFill>
              </a:rPr>
              <a:t>hdst</a:t>
            </a:r>
            <a:r>
              <a:rPr lang="en-US" altLang="zh-CN" sz="2000" dirty="0">
                <a:solidFill>
                  <a:schemeClr val="bg1"/>
                </a:solidFill>
              </a:rPr>
              <a:t> </a:t>
            </a:r>
            <a:r>
              <a:rPr lang="zh-CN" altLang="en-US" sz="2000" dirty="0">
                <a:solidFill>
                  <a:schemeClr val="bg1"/>
                </a:solidFill>
              </a:rPr>
              <a:t>目的主机</a:t>
            </a:r>
            <a:r>
              <a:rPr lang="en-US" altLang="zh-CN" sz="2000" dirty="0">
                <a:solidFill>
                  <a:schemeClr val="bg1"/>
                </a:solidFill>
              </a:rPr>
              <a:t>id</a:t>
            </a:r>
          </a:p>
          <a:p>
            <a:pPr algn="just"/>
            <a:r>
              <a:rPr lang="en-US" altLang="zh-CN" sz="2000" dirty="0">
                <a:solidFill>
                  <a:schemeClr val="bg1"/>
                </a:solidFill>
              </a:rPr>
              <a:t>    </a:t>
            </a:r>
            <a:r>
              <a:rPr lang="en-US" altLang="zh-CN" sz="2000" dirty="0" err="1">
                <a:solidFill>
                  <a:schemeClr val="bg1"/>
                </a:solidFill>
              </a:rPr>
              <a:t>protoList</a:t>
            </a:r>
            <a:r>
              <a:rPr lang="en-US" altLang="zh-CN" sz="2000" dirty="0">
                <a:solidFill>
                  <a:schemeClr val="bg1"/>
                </a:solidFill>
              </a:rPr>
              <a:t> </a:t>
            </a:r>
            <a:r>
              <a:rPr lang="zh-CN" altLang="en-US" sz="2000" dirty="0">
                <a:solidFill>
                  <a:schemeClr val="bg1"/>
                </a:solidFill>
              </a:rPr>
              <a:t>源主机和目的主机之间协议集合（源主机与目的主机相同时为本地连接</a:t>
            </a:r>
            <a:r>
              <a:rPr lang="en-US" altLang="zh-CN" sz="2000" dirty="0">
                <a:solidFill>
                  <a:schemeClr val="bg1"/>
                </a:solidFill>
              </a:rPr>
              <a:t>localhost</a:t>
            </a:r>
            <a:r>
              <a:rPr lang="zh-CN" altLang="en-US" sz="2000" dirty="0">
                <a:solidFill>
                  <a:schemeClr val="bg1"/>
                </a:solidFill>
              </a:rPr>
              <a:t>）</a:t>
            </a:r>
            <a:endParaRPr lang="en-US" altLang="zh-CN" sz="2000" dirty="0">
              <a:solidFill>
                <a:schemeClr val="bg1"/>
              </a:solidFill>
            </a:endParaRPr>
          </a:p>
          <a:p>
            <a:pPr algn="just"/>
            <a:r>
              <a:rPr lang="en-US" altLang="zh-CN" sz="2000" dirty="0">
                <a:solidFill>
                  <a:schemeClr val="bg1"/>
                </a:solidFill>
              </a:rPr>
              <a:t>    </a:t>
            </a:r>
            <a:r>
              <a:rPr lang="en-US" altLang="zh-CN" sz="2000" dirty="0" err="1">
                <a:solidFill>
                  <a:schemeClr val="bg1"/>
                </a:solidFill>
              </a:rPr>
              <a:t>packNum</a:t>
            </a:r>
            <a:r>
              <a:rPr lang="en-US" altLang="zh-CN" sz="2000" dirty="0">
                <a:solidFill>
                  <a:schemeClr val="bg1"/>
                </a:solidFill>
              </a:rPr>
              <a:t> </a:t>
            </a:r>
            <a:r>
              <a:rPr lang="zh-CN" altLang="en-US" sz="2000" dirty="0">
                <a:solidFill>
                  <a:schemeClr val="bg1"/>
                </a:solidFill>
              </a:rPr>
              <a:t>当前沿这条线路发送的数据包个数</a:t>
            </a:r>
            <a:endParaRPr lang="en-US" altLang="zh-CN" sz="2000" dirty="0">
              <a:solidFill>
                <a:schemeClr val="bg1"/>
              </a:solidFill>
            </a:endParaRPr>
          </a:p>
        </p:txBody>
      </p:sp>
    </p:spTree>
    <p:extLst>
      <p:ext uri="{BB962C8B-B14F-4D97-AF65-F5344CB8AC3E}">
        <p14:creationId xmlns:p14="http://schemas.microsoft.com/office/powerpoint/2010/main" val="29826660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30643" y="1476519"/>
            <a:ext cx="4255732" cy="584775"/>
          </a:xfrm>
          <a:prstGeom prst="rect">
            <a:avLst/>
          </a:prstGeom>
          <a:noFill/>
        </p:spPr>
        <p:txBody>
          <a:bodyPr wrap="square" rtlCol="0">
            <a:spAutoFit/>
          </a:bodyPr>
          <a:lstStyle/>
          <a:p>
            <a:pP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网络攻击图分析</a:t>
            </a:r>
            <a:endParaRPr lang="en-US" altLang="zh-CN" sz="3200"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8F59AA9-D50E-40D8-AEF3-03E958CE347A}"/>
              </a:ext>
            </a:extLst>
          </p:cNvPr>
          <p:cNvPicPr>
            <a:picLocks noChangeAspect="1"/>
          </p:cNvPicPr>
          <p:nvPr/>
        </p:nvPicPr>
        <p:blipFill>
          <a:blip r:embed="rId2"/>
          <a:stretch>
            <a:fillRect/>
          </a:stretch>
        </p:blipFill>
        <p:spPr>
          <a:xfrm>
            <a:off x="5722953" y="1324946"/>
            <a:ext cx="5438404" cy="4533900"/>
          </a:xfrm>
          <a:prstGeom prst="rect">
            <a:avLst/>
          </a:prstGeom>
        </p:spPr>
      </p:pic>
      <p:sp>
        <p:nvSpPr>
          <p:cNvPr id="4" name="文本框 3">
            <a:extLst>
              <a:ext uri="{FF2B5EF4-FFF2-40B4-BE49-F238E27FC236}">
                <a16:creationId xmlns:a16="http://schemas.microsoft.com/office/drawing/2014/main" id="{D54AAAE5-2E44-41DE-8D42-23AE1EA838B4}"/>
              </a:ext>
            </a:extLst>
          </p:cNvPr>
          <p:cNvSpPr txBox="1"/>
          <p:nvPr/>
        </p:nvSpPr>
        <p:spPr>
          <a:xfrm>
            <a:off x="749654" y="2314623"/>
            <a:ext cx="4436707" cy="2862322"/>
          </a:xfrm>
          <a:prstGeom prst="rect">
            <a:avLst/>
          </a:prstGeom>
          <a:noFill/>
        </p:spPr>
        <p:txBody>
          <a:bodyPr wrap="square" rtlCol="0">
            <a:spAutoFit/>
          </a:bodyPr>
          <a:lstStyle/>
          <a:p>
            <a:pPr algn="just"/>
            <a:r>
              <a:rPr lang="zh-CN" altLang="en-US" sz="2000" dirty="0">
                <a:solidFill>
                  <a:srgbClr val="FFC000"/>
                </a:solidFill>
              </a:rPr>
              <a:t>输入</a:t>
            </a:r>
            <a:r>
              <a:rPr lang="zh-CN" altLang="en-US" sz="2000" dirty="0">
                <a:solidFill>
                  <a:schemeClr val="bg1"/>
                </a:solidFill>
              </a:rPr>
              <a:t>：</a:t>
            </a:r>
            <a:endParaRPr lang="en-US" altLang="zh-CN" sz="2000" dirty="0">
              <a:solidFill>
                <a:schemeClr val="bg1"/>
              </a:solidFill>
            </a:endParaRPr>
          </a:p>
          <a:p>
            <a:pPr algn="just"/>
            <a:r>
              <a:rPr lang="en-US" altLang="zh-CN" sz="2000" dirty="0">
                <a:solidFill>
                  <a:schemeClr val="bg1"/>
                </a:solidFill>
              </a:rPr>
              <a:t>1</a:t>
            </a:r>
            <a:r>
              <a:rPr lang="zh-CN" altLang="en-US" sz="2000" dirty="0">
                <a:solidFill>
                  <a:schemeClr val="bg1"/>
                </a:solidFill>
              </a:rPr>
              <a:t>、初始网络状态</a:t>
            </a:r>
            <a:endParaRPr lang="en-US" altLang="zh-CN" sz="2000" dirty="0">
              <a:solidFill>
                <a:schemeClr val="bg1"/>
              </a:solidFill>
            </a:endParaRPr>
          </a:p>
          <a:p>
            <a:pPr algn="just"/>
            <a:r>
              <a:rPr lang="en-US" altLang="zh-CN" sz="2000" dirty="0">
                <a:solidFill>
                  <a:schemeClr val="bg1"/>
                </a:solidFill>
              </a:rPr>
              <a:t>2</a:t>
            </a:r>
            <a:r>
              <a:rPr lang="zh-CN" altLang="en-US" sz="2000" dirty="0">
                <a:solidFill>
                  <a:schemeClr val="bg1"/>
                </a:solidFill>
              </a:rPr>
              <a:t>、初始攻击者结点</a:t>
            </a:r>
            <a:endParaRPr lang="en-US" altLang="zh-CN" sz="2000" dirty="0">
              <a:solidFill>
                <a:schemeClr val="bg1"/>
              </a:solidFill>
            </a:endParaRPr>
          </a:p>
          <a:p>
            <a:pPr algn="just"/>
            <a:r>
              <a:rPr lang="en-US" altLang="zh-CN" sz="2000" dirty="0">
                <a:solidFill>
                  <a:schemeClr val="bg1"/>
                </a:solidFill>
              </a:rPr>
              <a:t>3</a:t>
            </a:r>
            <a:r>
              <a:rPr lang="zh-CN" altLang="en-US" sz="2000" dirty="0">
                <a:solidFill>
                  <a:schemeClr val="bg1"/>
                </a:solidFill>
              </a:rPr>
              <a:t>、被攻击者结点以及</a:t>
            </a:r>
            <a:r>
              <a:rPr lang="en-US" altLang="zh-CN" sz="2000" dirty="0">
                <a:solidFill>
                  <a:schemeClr val="bg1"/>
                </a:solidFill>
              </a:rPr>
              <a:t>CVE</a:t>
            </a:r>
            <a:r>
              <a:rPr lang="zh-CN" altLang="en-US" sz="2000" dirty="0">
                <a:solidFill>
                  <a:schemeClr val="bg1"/>
                </a:solidFill>
              </a:rPr>
              <a:t>漏洞信息</a:t>
            </a:r>
            <a:endParaRPr lang="en-US" altLang="zh-CN" sz="2000" dirty="0">
              <a:solidFill>
                <a:schemeClr val="bg1"/>
              </a:solidFill>
            </a:endParaRPr>
          </a:p>
          <a:p>
            <a:pPr algn="just"/>
            <a:r>
              <a:rPr lang="zh-CN" altLang="en-US" sz="2000" dirty="0">
                <a:solidFill>
                  <a:srgbClr val="FFC000"/>
                </a:solidFill>
              </a:rPr>
              <a:t>输出</a:t>
            </a:r>
            <a:r>
              <a:rPr lang="zh-CN" altLang="en-US" sz="2000" dirty="0">
                <a:solidFill>
                  <a:schemeClr val="bg1"/>
                </a:solidFill>
              </a:rPr>
              <a:t>：</a:t>
            </a:r>
            <a:endParaRPr lang="en-US" altLang="zh-CN" sz="2000" dirty="0">
              <a:solidFill>
                <a:schemeClr val="bg1"/>
              </a:solidFill>
            </a:endParaRPr>
          </a:p>
          <a:p>
            <a:pPr algn="just"/>
            <a:r>
              <a:rPr lang="zh-CN" altLang="en-US" sz="2000" dirty="0">
                <a:solidFill>
                  <a:schemeClr val="bg1"/>
                </a:solidFill>
              </a:rPr>
              <a:t>从攻击者结点到被攻击者结点的全部有效路径，并根据攻击者状态生成新的网络攻击图</a:t>
            </a:r>
            <a:endParaRPr lang="en-US" altLang="zh-CN" sz="2000" dirty="0">
              <a:solidFill>
                <a:schemeClr val="bg1"/>
              </a:solidFill>
            </a:endParaRPr>
          </a:p>
          <a:p>
            <a:pPr algn="just"/>
            <a:endParaRPr lang="zh-CN" altLang="en-US" sz="2000" dirty="0">
              <a:solidFill>
                <a:schemeClr val="bg1"/>
              </a:solidFill>
            </a:endParaRPr>
          </a:p>
        </p:txBody>
      </p:sp>
    </p:spTree>
    <p:extLst>
      <p:ext uri="{BB962C8B-B14F-4D97-AF65-F5344CB8AC3E}">
        <p14:creationId xmlns:p14="http://schemas.microsoft.com/office/powerpoint/2010/main" val="30986819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30643" y="1476519"/>
            <a:ext cx="4255732" cy="584775"/>
          </a:xfrm>
          <a:prstGeom prst="rect">
            <a:avLst/>
          </a:prstGeom>
          <a:noFill/>
        </p:spPr>
        <p:txBody>
          <a:bodyPr wrap="square" rtlCol="0">
            <a:spAutoFit/>
          </a:bodyPr>
          <a:lstStyle/>
          <a:p>
            <a:pP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网络攻击图分析算法</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16318" y="2143125"/>
            <a:ext cx="4436707" cy="3477875"/>
          </a:xfrm>
          <a:prstGeom prst="rect">
            <a:avLst/>
          </a:prstGeom>
          <a:noFill/>
        </p:spPr>
        <p:txBody>
          <a:bodyPr wrap="square" rtlCol="0">
            <a:spAutoFit/>
          </a:bodyPr>
          <a:lstStyle/>
          <a:p>
            <a:pPr algn="just"/>
            <a:r>
              <a:rPr lang="zh-CN" altLang="en-US" sz="2000" dirty="0">
                <a:solidFill>
                  <a:schemeClr val="bg1"/>
                </a:solidFill>
              </a:rPr>
              <a:t>漏洞信息</a:t>
            </a:r>
            <a:endParaRPr lang="en-US" altLang="zh-CN" sz="2000" dirty="0">
              <a:solidFill>
                <a:schemeClr val="bg1"/>
              </a:solidFill>
            </a:endParaRPr>
          </a:p>
          <a:p>
            <a:pPr algn="just"/>
            <a:r>
              <a:rPr lang="zh-CN" altLang="en-US" sz="2000" dirty="0">
                <a:solidFill>
                  <a:schemeClr val="bg1"/>
                </a:solidFill>
              </a:rPr>
              <a:t>　</a:t>
            </a:r>
            <a:r>
              <a:rPr lang="en-US" altLang="zh-CN" sz="2000" dirty="0" err="1">
                <a:solidFill>
                  <a:srgbClr val="FFC000"/>
                </a:solidFill>
              </a:rPr>
              <a:t>attackRule</a:t>
            </a:r>
            <a:r>
              <a:rPr lang="en-US" altLang="zh-CN" sz="2000" dirty="0">
                <a:solidFill>
                  <a:srgbClr val="FFC000"/>
                </a:solidFill>
              </a:rPr>
              <a:t>(</a:t>
            </a:r>
            <a:r>
              <a:rPr lang="en-US" altLang="zh-CN" sz="2000" dirty="0" err="1">
                <a:solidFill>
                  <a:srgbClr val="FFC000"/>
                </a:solidFill>
              </a:rPr>
              <a:t>connProto</a:t>
            </a:r>
            <a:r>
              <a:rPr lang="en-US" altLang="zh-CN" sz="2000" dirty="0">
                <a:solidFill>
                  <a:srgbClr val="FFC000"/>
                </a:solidFill>
              </a:rPr>
              <a:t>, </a:t>
            </a:r>
            <a:r>
              <a:rPr lang="en-US" altLang="zh-CN" sz="2000" dirty="0" err="1">
                <a:solidFill>
                  <a:srgbClr val="FFC000"/>
                </a:solidFill>
              </a:rPr>
              <a:t>vuls</a:t>
            </a:r>
            <a:r>
              <a:rPr lang="en-US" altLang="zh-CN" sz="2000" dirty="0">
                <a:solidFill>
                  <a:srgbClr val="FFC000"/>
                </a:solidFill>
              </a:rPr>
              <a:t>)</a:t>
            </a:r>
          </a:p>
          <a:p>
            <a:pPr algn="just"/>
            <a:r>
              <a:rPr lang="en-US" altLang="zh-CN" sz="2000" dirty="0">
                <a:solidFill>
                  <a:schemeClr val="bg1"/>
                </a:solidFill>
              </a:rPr>
              <a:t>    </a:t>
            </a:r>
            <a:r>
              <a:rPr lang="en-US" altLang="zh-CN" sz="2000" dirty="0" err="1">
                <a:solidFill>
                  <a:schemeClr val="bg1"/>
                </a:solidFill>
              </a:rPr>
              <a:t>connProto</a:t>
            </a:r>
            <a:r>
              <a:rPr lang="en-US" altLang="zh-CN" sz="2000" dirty="0">
                <a:solidFill>
                  <a:schemeClr val="bg1"/>
                </a:solidFill>
              </a:rPr>
              <a:t> </a:t>
            </a:r>
            <a:r>
              <a:rPr lang="zh-CN" altLang="en-US" sz="2000" dirty="0">
                <a:solidFill>
                  <a:schemeClr val="bg1"/>
                </a:solidFill>
              </a:rPr>
              <a:t>攻击者和被攻击者所应当满足的协议</a:t>
            </a:r>
          </a:p>
          <a:p>
            <a:pPr algn="just"/>
            <a:r>
              <a:rPr lang="zh-CN" altLang="en-US" sz="2000" dirty="0">
                <a:solidFill>
                  <a:schemeClr val="bg1"/>
                </a:solidFill>
              </a:rPr>
              <a:t>    </a:t>
            </a:r>
            <a:r>
              <a:rPr lang="en-US" altLang="zh-CN" sz="2000" dirty="0" err="1">
                <a:solidFill>
                  <a:schemeClr val="bg1"/>
                </a:solidFill>
              </a:rPr>
              <a:t>vuls</a:t>
            </a:r>
            <a:r>
              <a:rPr lang="en-US" altLang="zh-CN" sz="2000" dirty="0">
                <a:solidFill>
                  <a:schemeClr val="bg1"/>
                </a:solidFill>
              </a:rPr>
              <a:t> </a:t>
            </a:r>
            <a:r>
              <a:rPr lang="zh-CN" altLang="en-US" sz="2000" dirty="0">
                <a:solidFill>
                  <a:schemeClr val="bg1"/>
                </a:solidFill>
              </a:rPr>
              <a:t>攻击所依赖的弱点，依据</a:t>
            </a:r>
            <a:r>
              <a:rPr lang="en-US" altLang="zh-CN" sz="2000" dirty="0">
                <a:solidFill>
                  <a:schemeClr val="bg1"/>
                </a:solidFill>
              </a:rPr>
              <a:t>CVE</a:t>
            </a:r>
            <a:r>
              <a:rPr lang="zh-CN" altLang="en-US" sz="2000" dirty="0">
                <a:solidFill>
                  <a:schemeClr val="bg1"/>
                </a:solidFill>
              </a:rPr>
              <a:t>协议</a:t>
            </a:r>
            <a:endParaRPr lang="en-US" altLang="zh-CN" sz="2000" dirty="0">
              <a:solidFill>
                <a:schemeClr val="bg1"/>
              </a:solidFill>
            </a:endParaRPr>
          </a:p>
          <a:p>
            <a:pPr algn="just"/>
            <a:endParaRPr lang="en-US" altLang="zh-CN" sz="2000" dirty="0">
              <a:solidFill>
                <a:schemeClr val="bg1"/>
              </a:solidFill>
            </a:endParaRPr>
          </a:p>
          <a:p>
            <a:pPr algn="just"/>
            <a:r>
              <a:rPr lang="zh-CN" altLang="en-US" sz="2000" dirty="0">
                <a:solidFill>
                  <a:schemeClr val="bg1"/>
                </a:solidFill>
              </a:rPr>
              <a:t>算法思路：</a:t>
            </a:r>
            <a:endParaRPr lang="en-US" altLang="zh-CN" sz="2000" dirty="0">
              <a:solidFill>
                <a:schemeClr val="bg1"/>
              </a:solidFill>
            </a:endParaRPr>
          </a:p>
          <a:p>
            <a:pPr algn="just"/>
            <a:r>
              <a:rPr lang="en-US" altLang="zh-CN" sz="2000" dirty="0">
                <a:solidFill>
                  <a:schemeClr val="bg1"/>
                </a:solidFill>
              </a:rPr>
              <a:t>1</a:t>
            </a:r>
            <a:r>
              <a:rPr lang="zh-CN" altLang="en-US" sz="2000" dirty="0">
                <a:solidFill>
                  <a:schemeClr val="bg1"/>
                </a:solidFill>
              </a:rPr>
              <a:t>、广度优先算法</a:t>
            </a:r>
            <a:endParaRPr lang="en-US" altLang="zh-CN" sz="2000" dirty="0">
              <a:solidFill>
                <a:schemeClr val="bg1"/>
              </a:solidFill>
            </a:endParaRPr>
          </a:p>
          <a:p>
            <a:pPr algn="just"/>
            <a:r>
              <a:rPr lang="en-US" altLang="zh-CN" sz="2000" dirty="0">
                <a:solidFill>
                  <a:schemeClr val="bg1"/>
                </a:solidFill>
              </a:rPr>
              <a:t>2</a:t>
            </a:r>
            <a:r>
              <a:rPr lang="zh-CN" altLang="en-US" sz="2000" dirty="0">
                <a:solidFill>
                  <a:schemeClr val="bg1"/>
                </a:solidFill>
              </a:rPr>
              <a:t>、正向搜索或正向与逆向搜索同时进行（基于给出的</a:t>
            </a:r>
            <a:r>
              <a:rPr lang="zh-CN" altLang="en-US" sz="2000" dirty="0">
                <a:solidFill>
                  <a:srgbClr val="FFC000"/>
                </a:solidFill>
              </a:rPr>
              <a:t>防火墙</a:t>
            </a:r>
            <a:r>
              <a:rPr lang="zh-CN" altLang="en-US" sz="2000" dirty="0">
                <a:solidFill>
                  <a:schemeClr val="bg1"/>
                </a:solidFill>
              </a:rPr>
              <a:t>等关键节点）</a:t>
            </a:r>
          </a:p>
        </p:txBody>
      </p:sp>
      <p:pic>
        <p:nvPicPr>
          <p:cNvPr id="3" name="图片 2">
            <a:extLst>
              <a:ext uri="{FF2B5EF4-FFF2-40B4-BE49-F238E27FC236}">
                <a16:creationId xmlns:a16="http://schemas.microsoft.com/office/drawing/2014/main" id="{E8F59AA9-D50E-40D8-AEF3-03E958CE347A}"/>
              </a:ext>
            </a:extLst>
          </p:cNvPr>
          <p:cNvPicPr>
            <a:picLocks noChangeAspect="1"/>
          </p:cNvPicPr>
          <p:nvPr/>
        </p:nvPicPr>
        <p:blipFill>
          <a:blip r:embed="rId2"/>
          <a:stretch>
            <a:fillRect/>
          </a:stretch>
        </p:blipFill>
        <p:spPr>
          <a:xfrm>
            <a:off x="5722953" y="1324946"/>
            <a:ext cx="5438404" cy="4533900"/>
          </a:xfrm>
          <a:prstGeom prst="rect">
            <a:avLst/>
          </a:prstGeom>
        </p:spPr>
      </p:pic>
    </p:spTree>
    <p:extLst>
      <p:ext uri="{BB962C8B-B14F-4D97-AF65-F5344CB8AC3E}">
        <p14:creationId xmlns:p14="http://schemas.microsoft.com/office/powerpoint/2010/main" val="24118041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smtClean="0">
            <a:solidFill>
              <a:schemeClr val="bg1"/>
            </a:solidFill>
            <a:latin typeface="Ebrima" pitchFamily="2" charset="0"/>
            <a:ea typeface="Ebrima" pitchFamily="2" charset="0"/>
            <a:cs typeface="Ebrima" pitchFamily="2" charset="0"/>
          </a:defRPr>
        </a:defPPr>
      </a:lstStyle>
    </a:txDef>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smtClean="0">
            <a:solidFill>
              <a:schemeClr val="bg1"/>
            </a:solidFill>
            <a:latin typeface="Ebrima" pitchFamily="2" charset="0"/>
            <a:ea typeface="Ebrima" pitchFamily="2" charset="0"/>
            <a:cs typeface="Ebrima" pitchFamily="2" charset="0"/>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A000120151104A11KPBG</Template>
  <TotalTime>1571</TotalTime>
  <Words>932</Words>
  <Application>Microsoft Office PowerPoint</Application>
  <PresentationFormat>宽屏</PresentationFormat>
  <Paragraphs>150</Paragraphs>
  <Slides>20</Slides>
  <Notes>0</Notes>
  <HiddenSlides>0</HiddenSlides>
  <MMClips>0</MMClips>
  <ScaleCrop>false</ScaleCrop>
  <HeadingPairs>
    <vt:vector size="6" baseType="variant">
      <vt:variant>
        <vt:lpstr>已用的字体</vt:lpstr>
      </vt:variant>
      <vt:variant>
        <vt:i4>6</vt:i4>
      </vt:variant>
      <vt:variant>
        <vt:lpstr>主题</vt:lpstr>
      </vt:variant>
      <vt:variant>
        <vt:i4>4</vt:i4>
      </vt:variant>
      <vt:variant>
        <vt:lpstr>幻灯片标题</vt:lpstr>
      </vt:variant>
      <vt:variant>
        <vt:i4>20</vt:i4>
      </vt:variant>
    </vt:vector>
  </HeadingPairs>
  <TitlesOfParts>
    <vt:vector size="30" baseType="lpstr">
      <vt:lpstr>等线</vt:lpstr>
      <vt:lpstr>等线 Light</vt:lpstr>
      <vt:lpstr>微软雅黑</vt:lpstr>
      <vt:lpstr>微软雅黑 Light</vt:lpstr>
      <vt:lpstr>Arial</vt:lpstr>
      <vt:lpstr>Calibri</vt:lpstr>
      <vt:lpstr>Office 主题​​</vt:lpstr>
      <vt:lpstr>自定义设计方案</vt:lpstr>
      <vt:lpstr>1_自定义设计方案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页面设计计划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申 志宇</cp:lastModifiedBy>
  <cp:revision>27</cp:revision>
  <dcterms:created xsi:type="dcterms:W3CDTF">2016-03-22T14:30:00Z</dcterms:created>
  <dcterms:modified xsi:type="dcterms:W3CDTF">2020-09-13T14:03:45Z</dcterms:modified>
</cp:coreProperties>
</file>